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embeddedFontLst>
    <p:embeddedFont>
      <p:font typeface="Calibri" panose="020F0502020204030204" pitchFamily="34" charset="0"/>
      <p:regular r:id="rId16"/>
      <p:bold r:id="rId17"/>
      <p:italic r:id="rId18"/>
      <p:boldItalic r:id="rId19"/>
    </p:embeddedFont>
    <p:embeddedFont>
      <p:font typeface="Poppins" panose="00000500000000000000" pitchFamily="2"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4644" autoAdjust="0"/>
  </p:normalViewPr>
  <p:slideViewPr>
    <p:cSldViewPr snapToGrid="0" snapToObjects="1">
      <p:cViewPr varScale="1">
        <p:scale>
          <a:sx n="76" d="100"/>
          <a:sy n="76" d="100"/>
        </p:scale>
        <p:origin x="50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559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Updates:</a:t>
            </a:r>
          </a:p>
          <a:p>
            <a:pPr marL="228600" indent="-228600">
              <a:buFont typeface="+mj-lt"/>
              <a:buAutoNum type="arabicPeriod"/>
            </a:pPr>
            <a:r>
              <a:rPr lang="en-US" dirty="0"/>
              <a:t>(Change) Ask</a:t>
            </a:r>
            <a:r>
              <a:rPr lang="en-US" dirty="0">
                <a:sym typeface="Wingdings" panose="05000000000000000000" pitchFamily="2" charset="2"/>
              </a:rPr>
              <a:t> $50-$150k max for PB sector</a:t>
            </a:r>
          </a:p>
          <a:p>
            <a:pPr marL="685800" lvl="1" indent="-228600">
              <a:buFont typeface="+mj-lt"/>
              <a:buAutoNum type="arabicPeriod"/>
            </a:pPr>
            <a:r>
              <a:rPr lang="en-US" dirty="0">
                <a:sym typeface="Wingdings" panose="05000000000000000000" pitchFamily="2" charset="2"/>
              </a:rPr>
              <a:t>1-2x return</a:t>
            </a:r>
          </a:p>
          <a:p>
            <a:pPr marL="228600" lvl="0" indent="-228600">
              <a:buFont typeface="+mj-lt"/>
              <a:buAutoNum type="arabicPeriod"/>
            </a:pPr>
            <a:r>
              <a:rPr lang="en-US" dirty="0">
                <a:sym typeface="Wingdings" panose="05000000000000000000" pitchFamily="2" charset="2"/>
              </a:rPr>
              <a:t>(Add) </a:t>
            </a:r>
            <a:r>
              <a:rPr lang="en-US" dirty="0" err="1">
                <a:sym typeface="Wingdings" panose="05000000000000000000" pitchFamily="2" charset="2"/>
              </a:rPr>
              <a:t>Boostrapping</a:t>
            </a:r>
            <a:r>
              <a:rPr lang="en-US" dirty="0">
                <a:sym typeface="Wingdings" panose="05000000000000000000" pitchFamily="2" charset="2"/>
              </a:rPr>
              <a:t> progress</a:t>
            </a:r>
          </a:p>
        </p:txBody>
      </p:sp>
      <p:sp>
        <p:nvSpPr>
          <p:cNvPr id="4" name="Slide Number Placeholder 3"/>
          <p:cNvSpPr>
            <a:spLocks noGrp="1"/>
          </p:cNvSpPr>
          <p:nvPr>
            <p:ph type="sldNum" sz="quarter" idx="10"/>
          </p:nvPr>
        </p:nvSpPr>
        <p:spPr/>
        <p:txBody>
          <a:bodyPr/>
          <a:lstStyle/>
          <a:p>
            <a:fld id="{F7021451-1387-4CA6-816F-3879F97B5CBC}" type="slidenum">
              <a:rPr lang="en-US" smtClean="0"/>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Style: Inclusive, engaging, effectiveSocial Entrepreneurship: Idea-&gt; Impact-&gt; IncomeConflict Resolution: Integrative NegotiationsSelf-mastery &amp; Meditation: Inner Peace</a:t>
            </a:r>
          </a:p>
        </p:txBody>
      </p:sp>
      <p:sp>
        <p:nvSpPr>
          <p:cNvPr id="4" name="Slide Number Placeholder 3"/>
          <p:cNvSpPr>
            <a:spLocks noGrp="1"/>
          </p:cNvSpPr>
          <p:nvPr>
            <p:ph type="sldNum" sz="quarter" idx="10"/>
          </p:nvPr>
        </p:nvSpPr>
        <p:spPr/>
        <p:txBody>
          <a:bodyPr/>
          <a:lstStyle/>
          <a:p>
            <a:fld id="{F7021451-1387-4CA6-816F-3879F97B5CBC}" type="slidenum">
              <a:rPr lang="en-US" smtClean="0"/>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Revenue Model of Grassroot Peacebuilders is based on hybrid freemium and subscription based model. Our Primary Revenue stream will be from recurring monthly subscriptions Rom aspiring entrepreneurs, career transitioners and retirees. We expect the revenue of $600 per subscriber and $120K revenue per year. </a:t>
            </a:r>
          </a:p>
        </p:txBody>
      </p:sp>
      <p:sp>
        <p:nvSpPr>
          <p:cNvPr id="4" name="Slide Number Placeholder 3"/>
          <p:cNvSpPr>
            <a:spLocks noGrp="1"/>
          </p:cNvSpPr>
          <p:nvPr>
            <p:ph type="sldNum" sz="quarter" idx="10"/>
          </p:nvPr>
        </p:nvSpPr>
        <p:spPr/>
        <p:txBody>
          <a:bodyPr/>
          <a:lstStyle/>
          <a:p>
            <a:fld id="{F7021451-1387-4CA6-816F-3879F97B5CBC}" type="slidenum">
              <a:rPr lang="en-US" smtClean="0"/>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Changes:</a:t>
            </a:r>
          </a:p>
          <a:p>
            <a:r>
              <a:rPr lang="en-US" dirty="0"/>
              <a:t>(Add) Updated numbers</a:t>
            </a:r>
          </a:p>
          <a:p>
            <a:r>
              <a:rPr lang="en-US" dirty="0"/>
              <a:t>(Add) SOM- Service Obtainable Market</a:t>
            </a:r>
          </a:p>
          <a:p>
            <a:r>
              <a:rPr lang="en-US" dirty="0"/>
              <a:t>(Change) Graphics</a:t>
            </a:r>
          </a:p>
        </p:txBody>
      </p:sp>
      <p:sp>
        <p:nvSpPr>
          <p:cNvPr id="4" name="Slide Number Placeholder 3"/>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Promote Social Entrepreneurship using UN's 17 sustainable Develop Goals (SDG)Peacebuilder Academy Online Accelerator Program - Unlimited access to Coaching, training, mentoring, Project Management and Social Education, Conflict Resolution ProgramsBuilding a resilient and compassionate Individual- Meditation and Motivational programs to assist entrepreneurs in achieving inner piece</a:t>
            </a:r>
          </a:p>
        </p:txBody>
      </p:sp>
      <p:sp>
        <p:nvSpPr>
          <p:cNvPr id="4" name="Slide Number Placeholder 3"/>
          <p:cNvSpPr>
            <a:spLocks noGrp="1"/>
          </p:cNvSpPr>
          <p:nvPr>
            <p:ph type="sldNum" sz="quarter" idx="10"/>
          </p:nvPr>
        </p:nvSpPr>
        <p:spPr/>
        <p:txBody>
          <a:bodyPr/>
          <a:lstStyle/>
          <a:p>
            <a:fld id="{F7021451-1387-4CA6-816F-3879F97B5CBC}" type="slidenum">
              <a:rPr lang="en-US" smtClean="0"/>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Updates:</a:t>
            </a:r>
          </a:p>
          <a:p>
            <a:pPr marL="228600" indent="-228600">
              <a:buFont typeface="+mj-lt"/>
              <a:buAutoNum type="arabicPeriod"/>
            </a:pPr>
            <a:r>
              <a:rPr lang="en-US" dirty="0"/>
              <a:t>(Add) rotary International (per chip feedback)= 1.5 million users worldwide</a:t>
            </a:r>
          </a:p>
          <a:p>
            <a:pPr marL="228600" indent="-228600">
              <a:buFont typeface="+mj-lt"/>
              <a:buAutoNum type="arabicPeriod"/>
            </a:pPr>
            <a:r>
              <a:rPr lang="en-US" dirty="0"/>
              <a:t>(Add) Zebras United network= exit to community </a:t>
            </a:r>
          </a:p>
        </p:txBody>
      </p:sp>
      <p:sp>
        <p:nvSpPr>
          <p:cNvPr id="4" name="Slide Number Placeholder 3"/>
          <p:cNvSpPr>
            <a:spLocks noGrp="1"/>
          </p:cNvSpPr>
          <p:nvPr>
            <p:ph type="sldNum" sz="quarter" idx="10"/>
          </p:nvPr>
        </p:nvSpPr>
        <p:spPr/>
        <p:txBody>
          <a:bodyPr/>
          <a:lstStyle/>
          <a:p>
            <a:fld id="{F7021451-1387-4CA6-816F-3879F97B5CBC}" type="slidenum">
              <a:rPr lang="en-US" smtClean="0"/>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5.sv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3.svg"/><Relationship Id="rId5" Type="http://schemas.openxmlformats.org/officeDocument/2006/relationships/image" Target="../media/image152.png"/><Relationship Id="rId4" Type="http://schemas.openxmlformats.org/officeDocument/2006/relationships/image" Target="../media/image151.svg"/></Relationships>
</file>

<file path=ppt/slides/_rels/slide11.xml.rels><?xml version="1.0" encoding="UTF-8" standalone="yes"?>
<Relationships xmlns="http://schemas.openxmlformats.org/package/2006/relationships"><Relationship Id="rId13" Type="http://schemas.openxmlformats.org/officeDocument/2006/relationships/image" Target="../media/image164.svg"/><Relationship Id="rId18" Type="http://schemas.openxmlformats.org/officeDocument/2006/relationships/image" Target="../media/image169.png"/><Relationship Id="rId26" Type="http://schemas.openxmlformats.org/officeDocument/2006/relationships/image" Target="../media/image177.svg"/><Relationship Id="rId39" Type="http://schemas.openxmlformats.org/officeDocument/2006/relationships/image" Target="../media/image190.png"/><Relationship Id="rId21" Type="http://schemas.openxmlformats.org/officeDocument/2006/relationships/image" Target="../media/image172.svg"/><Relationship Id="rId34" Type="http://schemas.openxmlformats.org/officeDocument/2006/relationships/image" Target="../media/image185.svg"/><Relationship Id="rId42" Type="http://schemas.openxmlformats.org/officeDocument/2006/relationships/image" Target="../media/image193.svg"/><Relationship Id="rId7" Type="http://schemas.openxmlformats.org/officeDocument/2006/relationships/image" Target="../media/image158.png"/><Relationship Id="rId2" Type="http://schemas.openxmlformats.org/officeDocument/2006/relationships/notesSlide" Target="../notesSlides/notesSlide11.xml"/><Relationship Id="rId16" Type="http://schemas.openxmlformats.org/officeDocument/2006/relationships/image" Target="../media/image167.png"/><Relationship Id="rId29" Type="http://schemas.openxmlformats.org/officeDocument/2006/relationships/image" Target="../media/image180.png"/><Relationship Id="rId1" Type="http://schemas.openxmlformats.org/officeDocument/2006/relationships/slideLayout" Target="../slideLayouts/slideLayout1.xml"/><Relationship Id="rId6" Type="http://schemas.openxmlformats.org/officeDocument/2006/relationships/image" Target="../media/image157.svg"/><Relationship Id="rId11" Type="http://schemas.openxmlformats.org/officeDocument/2006/relationships/image" Target="../media/image162.png"/><Relationship Id="rId24" Type="http://schemas.openxmlformats.org/officeDocument/2006/relationships/image" Target="../media/image175.png"/><Relationship Id="rId32" Type="http://schemas.openxmlformats.org/officeDocument/2006/relationships/image" Target="../media/image183.svg"/><Relationship Id="rId37" Type="http://schemas.openxmlformats.org/officeDocument/2006/relationships/image" Target="../media/image188.png"/><Relationship Id="rId40" Type="http://schemas.openxmlformats.org/officeDocument/2006/relationships/image" Target="../media/image191.svg"/><Relationship Id="rId45" Type="http://schemas.openxmlformats.org/officeDocument/2006/relationships/image" Target="../media/image196.png"/><Relationship Id="rId5" Type="http://schemas.openxmlformats.org/officeDocument/2006/relationships/image" Target="../media/image156.png"/><Relationship Id="rId15" Type="http://schemas.openxmlformats.org/officeDocument/2006/relationships/image" Target="../media/image166.svg"/><Relationship Id="rId23" Type="http://schemas.openxmlformats.org/officeDocument/2006/relationships/image" Target="../media/image174.svg"/><Relationship Id="rId28" Type="http://schemas.openxmlformats.org/officeDocument/2006/relationships/image" Target="../media/image179.svg"/><Relationship Id="rId36" Type="http://schemas.openxmlformats.org/officeDocument/2006/relationships/image" Target="../media/image187.svg"/><Relationship Id="rId10" Type="http://schemas.openxmlformats.org/officeDocument/2006/relationships/image" Target="../media/image161.svg"/><Relationship Id="rId19" Type="http://schemas.openxmlformats.org/officeDocument/2006/relationships/image" Target="../media/image170.svg"/><Relationship Id="rId31" Type="http://schemas.openxmlformats.org/officeDocument/2006/relationships/image" Target="../media/image182.png"/><Relationship Id="rId44" Type="http://schemas.openxmlformats.org/officeDocument/2006/relationships/image" Target="../media/image195.svg"/><Relationship Id="rId4" Type="http://schemas.openxmlformats.org/officeDocument/2006/relationships/image" Target="../media/image151.svg"/><Relationship Id="rId9" Type="http://schemas.openxmlformats.org/officeDocument/2006/relationships/image" Target="../media/image160.png"/><Relationship Id="rId14" Type="http://schemas.openxmlformats.org/officeDocument/2006/relationships/image" Target="../media/image165.png"/><Relationship Id="rId22" Type="http://schemas.openxmlformats.org/officeDocument/2006/relationships/image" Target="../media/image173.png"/><Relationship Id="rId27" Type="http://schemas.openxmlformats.org/officeDocument/2006/relationships/image" Target="../media/image178.png"/><Relationship Id="rId30" Type="http://schemas.openxmlformats.org/officeDocument/2006/relationships/image" Target="../media/image181.svg"/><Relationship Id="rId35" Type="http://schemas.openxmlformats.org/officeDocument/2006/relationships/image" Target="../media/image186.png"/><Relationship Id="rId43" Type="http://schemas.openxmlformats.org/officeDocument/2006/relationships/image" Target="../media/image194.png"/><Relationship Id="rId8" Type="http://schemas.openxmlformats.org/officeDocument/2006/relationships/image" Target="../media/image159.svg"/><Relationship Id="rId3" Type="http://schemas.openxmlformats.org/officeDocument/2006/relationships/image" Target="../media/image150.png"/><Relationship Id="rId12" Type="http://schemas.openxmlformats.org/officeDocument/2006/relationships/image" Target="../media/image163.svg"/><Relationship Id="rId17" Type="http://schemas.openxmlformats.org/officeDocument/2006/relationships/image" Target="../media/image168.svg"/><Relationship Id="rId25" Type="http://schemas.openxmlformats.org/officeDocument/2006/relationships/image" Target="../media/image176.svg"/><Relationship Id="rId33" Type="http://schemas.openxmlformats.org/officeDocument/2006/relationships/image" Target="../media/image184.png"/><Relationship Id="rId38" Type="http://schemas.openxmlformats.org/officeDocument/2006/relationships/image" Target="../media/image189.svg"/><Relationship Id="rId46" Type="http://schemas.openxmlformats.org/officeDocument/2006/relationships/image" Target="../media/image197.svg"/><Relationship Id="rId20" Type="http://schemas.openxmlformats.org/officeDocument/2006/relationships/image" Target="../media/image171.png"/><Relationship Id="rId41" Type="http://schemas.openxmlformats.org/officeDocument/2006/relationships/image" Target="../media/image192.png"/></Relationships>
</file>

<file path=ppt/slides/_rels/slide12.xml.rels><?xml version="1.0" encoding="UTF-8" standalone="yes"?>
<Relationships xmlns="http://schemas.openxmlformats.org/package/2006/relationships"><Relationship Id="rId8" Type="http://schemas.openxmlformats.org/officeDocument/2006/relationships/image" Target="../media/image201.svg"/><Relationship Id="rId3" Type="http://schemas.openxmlformats.org/officeDocument/2006/relationships/image" Target="../media/image150.png"/><Relationship Id="rId7" Type="http://schemas.openxmlformats.org/officeDocument/2006/relationships/image" Target="../media/image20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99.svg"/><Relationship Id="rId5" Type="http://schemas.openxmlformats.org/officeDocument/2006/relationships/image" Target="../media/image198.png"/><Relationship Id="rId10" Type="http://schemas.openxmlformats.org/officeDocument/2006/relationships/image" Target="../media/image203.svg"/><Relationship Id="rId4" Type="http://schemas.openxmlformats.org/officeDocument/2006/relationships/image" Target="../media/image151.svg"/><Relationship Id="rId9" Type="http://schemas.openxmlformats.org/officeDocument/2006/relationships/image" Target="../media/image20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26" Type="http://schemas.openxmlformats.org/officeDocument/2006/relationships/image" Target="../media/image43.svg"/><Relationship Id="rId21" Type="http://schemas.openxmlformats.org/officeDocument/2006/relationships/image" Target="../media/image38.png"/><Relationship Id="rId42" Type="http://schemas.openxmlformats.org/officeDocument/2006/relationships/image" Target="../media/image59.svg"/><Relationship Id="rId47" Type="http://schemas.openxmlformats.org/officeDocument/2006/relationships/image" Target="../media/image64.png"/><Relationship Id="rId63" Type="http://schemas.openxmlformats.org/officeDocument/2006/relationships/image" Target="../media/image80.png"/><Relationship Id="rId68" Type="http://schemas.openxmlformats.org/officeDocument/2006/relationships/image" Target="../media/image85.svg"/><Relationship Id="rId84" Type="http://schemas.openxmlformats.org/officeDocument/2006/relationships/image" Target="../media/image101.svg"/><Relationship Id="rId89" Type="http://schemas.openxmlformats.org/officeDocument/2006/relationships/image" Target="../media/image106.png"/><Relationship Id="rId16" Type="http://schemas.openxmlformats.org/officeDocument/2006/relationships/image" Target="../media/image33.svg"/><Relationship Id="rId11" Type="http://schemas.openxmlformats.org/officeDocument/2006/relationships/image" Target="../media/image28.png"/><Relationship Id="rId32" Type="http://schemas.openxmlformats.org/officeDocument/2006/relationships/image" Target="../media/image49.svg"/><Relationship Id="rId37" Type="http://schemas.openxmlformats.org/officeDocument/2006/relationships/image" Target="../media/image54.png"/><Relationship Id="rId53" Type="http://schemas.openxmlformats.org/officeDocument/2006/relationships/image" Target="../media/image70.png"/><Relationship Id="rId58" Type="http://schemas.openxmlformats.org/officeDocument/2006/relationships/image" Target="../media/image75.svg"/><Relationship Id="rId74" Type="http://schemas.openxmlformats.org/officeDocument/2006/relationships/image" Target="../media/image91.svg"/><Relationship Id="rId79" Type="http://schemas.openxmlformats.org/officeDocument/2006/relationships/image" Target="../media/image96.png"/><Relationship Id="rId102" Type="http://schemas.openxmlformats.org/officeDocument/2006/relationships/image" Target="../media/image119.svg"/><Relationship Id="rId5" Type="http://schemas.openxmlformats.org/officeDocument/2006/relationships/image" Target="../media/image22.png"/><Relationship Id="rId90" Type="http://schemas.openxmlformats.org/officeDocument/2006/relationships/image" Target="../media/image107.svg"/><Relationship Id="rId95" Type="http://schemas.openxmlformats.org/officeDocument/2006/relationships/image" Target="../media/image112.png"/><Relationship Id="rId22" Type="http://schemas.openxmlformats.org/officeDocument/2006/relationships/image" Target="../media/image39.svg"/><Relationship Id="rId27" Type="http://schemas.openxmlformats.org/officeDocument/2006/relationships/image" Target="../media/image44.png"/><Relationship Id="rId43" Type="http://schemas.openxmlformats.org/officeDocument/2006/relationships/image" Target="../media/image60.png"/><Relationship Id="rId48" Type="http://schemas.openxmlformats.org/officeDocument/2006/relationships/image" Target="../media/image65.svg"/><Relationship Id="rId64" Type="http://schemas.openxmlformats.org/officeDocument/2006/relationships/image" Target="../media/image81.svg"/><Relationship Id="rId69" Type="http://schemas.openxmlformats.org/officeDocument/2006/relationships/image" Target="../media/image86.png"/><Relationship Id="rId80" Type="http://schemas.openxmlformats.org/officeDocument/2006/relationships/image" Target="../media/image97.svg"/><Relationship Id="rId85" Type="http://schemas.openxmlformats.org/officeDocument/2006/relationships/image" Target="../media/image102.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png"/><Relationship Id="rId38" Type="http://schemas.openxmlformats.org/officeDocument/2006/relationships/image" Target="../media/image55.svg"/><Relationship Id="rId46" Type="http://schemas.openxmlformats.org/officeDocument/2006/relationships/image" Target="../media/image63.svg"/><Relationship Id="rId59" Type="http://schemas.openxmlformats.org/officeDocument/2006/relationships/image" Target="../media/image76.png"/><Relationship Id="rId67" Type="http://schemas.openxmlformats.org/officeDocument/2006/relationships/image" Target="../media/image84.png"/><Relationship Id="rId20" Type="http://schemas.openxmlformats.org/officeDocument/2006/relationships/image" Target="../media/image37.svg"/><Relationship Id="rId41" Type="http://schemas.openxmlformats.org/officeDocument/2006/relationships/image" Target="../media/image58.png"/><Relationship Id="rId54" Type="http://schemas.openxmlformats.org/officeDocument/2006/relationships/image" Target="../media/image71.svg"/><Relationship Id="rId62" Type="http://schemas.openxmlformats.org/officeDocument/2006/relationships/image" Target="../media/image79.svg"/><Relationship Id="rId70" Type="http://schemas.openxmlformats.org/officeDocument/2006/relationships/image" Target="../media/image87.svg"/><Relationship Id="rId75" Type="http://schemas.openxmlformats.org/officeDocument/2006/relationships/image" Target="../media/image92.png"/><Relationship Id="rId83" Type="http://schemas.openxmlformats.org/officeDocument/2006/relationships/image" Target="../media/image100.png"/><Relationship Id="rId88" Type="http://schemas.openxmlformats.org/officeDocument/2006/relationships/image" Target="../media/image105.svg"/><Relationship Id="rId91" Type="http://schemas.openxmlformats.org/officeDocument/2006/relationships/image" Target="../media/image108.png"/><Relationship Id="rId96" Type="http://schemas.openxmlformats.org/officeDocument/2006/relationships/image" Target="../media/image113.svg"/><Relationship Id="rId1" Type="http://schemas.openxmlformats.org/officeDocument/2006/relationships/slideLayout" Target="../slideLayouts/slideLayout1.xml"/><Relationship Id="rId6" Type="http://schemas.openxmlformats.org/officeDocument/2006/relationships/image" Target="../media/image23.sv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svg"/><Relationship Id="rId36" Type="http://schemas.openxmlformats.org/officeDocument/2006/relationships/image" Target="../media/image53.svg"/><Relationship Id="rId49" Type="http://schemas.openxmlformats.org/officeDocument/2006/relationships/image" Target="../media/image66.png"/><Relationship Id="rId57" Type="http://schemas.openxmlformats.org/officeDocument/2006/relationships/image" Target="../media/image74.png"/><Relationship Id="rId10" Type="http://schemas.openxmlformats.org/officeDocument/2006/relationships/image" Target="../media/image27.svg"/><Relationship Id="rId31" Type="http://schemas.openxmlformats.org/officeDocument/2006/relationships/image" Target="../media/image48.png"/><Relationship Id="rId44" Type="http://schemas.openxmlformats.org/officeDocument/2006/relationships/image" Target="../media/image61.svg"/><Relationship Id="rId52" Type="http://schemas.openxmlformats.org/officeDocument/2006/relationships/image" Target="../media/image69.svg"/><Relationship Id="rId60" Type="http://schemas.openxmlformats.org/officeDocument/2006/relationships/image" Target="../media/image77.svg"/><Relationship Id="rId65" Type="http://schemas.openxmlformats.org/officeDocument/2006/relationships/image" Target="../media/image82.png"/><Relationship Id="rId73" Type="http://schemas.openxmlformats.org/officeDocument/2006/relationships/image" Target="../media/image90.png"/><Relationship Id="rId78" Type="http://schemas.openxmlformats.org/officeDocument/2006/relationships/image" Target="../media/image95.svg"/><Relationship Id="rId81" Type="http://schemas.openxmlformats.org/officeDocument/2006/relationships/image" Target="../media/image98.png"/><Relationship Id="rId86" Type="http://schemas.openxmlformats.org/officeDocument/2006/relationships/image" Target="../media/image103.svg"/><Relationship Id="rId94" Type="http://schemas.openxmlformats.org/officeDocument/2006/relationships/image" Target="../media/image111.svg"/><Relationship Id="rId99" Type="http://schemas.openxmlformats.org/officeDocument/2006/relationships/image" Target="../media/image116.png"/><Relationship Id="rId101" Type="http://schemas.openxmlformats.org/officeDocument/2006/relationships/image" Target="../media/image118.png"/><Relationship Id="rId4" Type="http://schemas.openxmlformats.org/officeDocument/2006/relationships/image" Target="../media/image21.svg"/><Relationship Id="rId9" Type="http://schemas.openxmlformats.org/officeDocument/2006/relationships/image" Target="../media/image26.png"/><Relationship Id="rId13" Type="http://schemas.openxmlformats.org/officeDocument/2006/relationships/image" Target="../media/image30.png"/><Relationship Id="rId18" Type="http://schemas.openxmlformats.org/officeDocument/2006/relationships/image" Target="../media/image35.svg"/><Relationship Id="rId39" Type="http://schemas.openxmlformats.org/officeDocument/2006/relationships/image" Target="../media/image56.png"/><Relationship Id="rId34" Type="http://schemas.openxmlformats.org/officeDocument/2006/relationships/image" Target="../media/image51.svg"/><Relationship Id="rId50" Type="http://schemas.openxmlformats.org/officeDocument/2006/relationships/image" Target="../media/image67.svg"/><Relationship Id="rId55" Type="http://schemas.openxmlformats.org/officeDocument/2006/relationships/image" Target="../media/image72.png"/><Relationship Id="rId76" Type="http://schemas.openxmlformats.org/officeDocument/2006/relationships/image" Target="../media/image93.svg"/><Relationship Id="rId97" Type="http://schemas.openxmlformats.org/officeDocument/2006/relationships/image" Target="../media/image114.png"/><Relationship Id="rId7" Type="http://schemas.openxmlformats.org/officeDocument/2006/relationships/image" Target="../media/image24.png"/><Relationship Id="rId71" Type="http://schemas.openxmlformats.org/officeDocument/2006/relationships/image" Target="../media/image88.png"/><Relationship Id="rId92" Type="http://schemas.openxmlformats.org/officeDocument/2006/relationships/image" Target="../media/image109.svg"/><Relationship Id="rId2" Type="http://schemas.openxmlformats.org/officeDocument/2006/relationships/notesSlide" Target="../notesSlides/notesSlide6.xml"/><Relationship Id="rId29" Type="http://schemas.openxmlformats.org/officeDocument/2006/relationships/image" Target="../media/image46.png"/><Relationship Id="rId24" Type="http://schemas.openxmlformats.org/officeDocument/2006/relationships/image" Target="../media/image41.svg"/><Relationship Id="rId40" Type="http://schemas.openxmlformats.org/officeDocument/2006/relationships/image" Target="../media/image57.svg"/><Relationship Id="rId45" Type="http://schemas.openxmlformats.org/officeDocument/2006/relationships/image" Target="../media/image62.png"/><Relationship Id="rId66" Type="http://schemas.openxmlformats.org/officeDocument/2006/relationships/image" Target="../media/image83.svg"/><Relationship Id="rId87" Type="http://schemas.openxmlformats.org/officeDocument/2006/relationships/image" Target="../media/image104.png"/><Relationship Id="rId61" Type="http://schemas.openxmlformats.org/officeDocument/2006/relationships/image" Target="../media/image78.png"/><Relationship Id="rId82" Type="http://schemas.openxmlformats.org/officeDocument/2006/relationships/image" Target="../media/image99.svg"/><Relationship Id="rId19" Type="http://schemas.openxmlformats.org/officeDocument/2006/relationships/image" Target="../media/image36.png"/><Relationship Id="rId14" Type="http://schemas.openxmlformats.org/officeDocument/2006/relationships/image" Target="../media/image31.svg"/><Relationship Id="rId30" Type="http://schemas.openxmlformats.org/officeDocument/2006/relationships/image" Target="../media/image47.svg"/><Relationship Id="rId35" Type="http://schemas.openxmlformats.org/officeDocument/2006/relationships/image" Target="../media/image52.png"/><Relationship Id="rId56" Type="http://schemas.openxmlformats.org/officeDocument/2006/relationships/image" Target="../media/image73.svg"/><Relationship Id="rId77" Type="http://schemas.openxmlformats.org/officeDocument/2006/relationships/image" Target="../media/image94.png"/><Relationship Id="rId100" Type="http://schemas.openxmlformats.org/officeDocument/2006/relationships/image" Target="../media/image117.svg"/><Relationship Id="rId8" Type="http://schemas.openxmlformats.org/officeDocument/2006/relationships/image" Target="../media/image25.svg"/><Relationship Id="rId51" Type="http://schemas.openxmlformats.org/officeDocument/2006/relationships/image" Target="../media/image68.png"/><Relationship Id="rId72" Type="http://schemas.openxmlformats.org/officeDocument/2006/relationships/image" Target="../media/image89.svg"/><Relationship Id="rId93" Type="http://schemas.openxmlformats.org/officeDocument/2006/relationships/image" Target="../media/image110.png"/><Relationship Id="rId98" Type="http://schemas.openxmlformats.org/officeDocument/2006/relationships/image" Target="../media/image115.svg"/><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28.png"/><Relationship Id="rId3" Type="http://schemas.openxmlformats.org/officeDocument/2006/relationships/image" Target="../media/image10.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notesSlide" Target="../notesSlides/notesSlide7.xml"/><Relationship Id="rId16" Type="http://schemas.openxmlformats.org/officeDocument/2006/relationships/image" Target="../media/image131.png"/><Relationship Id="rId1" Type="http://schemas.openxmlformats.org/officeDocument/2006/relationships/slideLayout" Target="../slideLayouts/slideLayout1.xml"/><Relationship Id="rId6" Type="http://schemas.openxmlformats.org/officeDocument/2006/relationships/image" Target="../media/image121.png"/><Relationship Id="rId11" Type="http://schemas.openxmlformats.org/officeDocument/2006/relationships/image" Target="../media/image126.png"/><Relationship Id="rId5" Type="http://schemas.openxmlformats.org/officeDocument/2006/relationships/image" Target="../media/image120.png"/><Relationship Id="rId15" Type="http://schemas.openxmlformats.org/officeDocument/2006/relationships/image" Target="../media/image130.png"/><Relationship Id="rId10" Type="http://schemas.openxmlformats.org/officeDocument/2006/relationships/image" Target="../media/image125.png"/><Relationship Id="rId4" Type="http://schemas.openxmlformats.org/officeDocument/2006/relationships/image" Target="../media/image11.svg"/><Relationship Id="rId9" Type="http://schemas.openxmlformats.org/officeDocument/2006/relationships/image" Target="../media/image124.png"/><Relationship Id="rId14" Type="http://schemas.openxmlformats.org/officeDocument/2006/relationships/image" Target="../media/image129.png"/></Relationships>
</file>

<file path=ppt/slides/_rels/slide8.xml.rels><?xml version="1.0" encoding="UTF-8" standalone="yes"?>
<Relationships xmlns="http://schemas.openxmlformats.org/package/2006/relationships"><Relationship Id="rId8" Type="http://schemas.openxmlformats.org/officeDocument/2006/relationships/image" Target="../media/image137.svg"/><Relationship Id="rId13" Type="http://schemas.openxmlformats.org/officeDocument/2006/relationships/image" Target="../media/image142.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1.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5.svg"/><Relationship Id="rId11" Type="http://schemas.openxmlformats.org/officeDocument/2006/relationships/image" Target="../media/image140.png"/><Relationship Id="rId5" Type="http://schemas.openxmlformats.org/officeDocument/2006/relationships/image" Target="../media/image134.png"/><Relationship Id="rId10" Type="http://schemas.openxmlformats.org/officeDocument/2006/relationships/image" Target="../media/image139.svg"/><Relationship Id="rId4" Type="http://schemas.openxmlformats.org/officeDocument/2006/relationships/image" Target="../media/image133.svg"/><Relationship Id="rId9" Type="http://schemas.openxmlformats.org/officeDocument/2006/relationships/image" Target="../media/image138.png"/><Relationship Id="rId14" Type="http://schemas.openxmlformats.org/officeDocument/2006/relationships/image" Target="../media/image143.svg"/></Relationships>
</file>

<file path=ppt/slides/_rels/slide9.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0.png"/><Relationship Id="rId7" Type="http://schemas.openxmlformats.org/officeDocument/2006/relationships/image" Target="../media/image14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5.png"/><Relationship Id="rId5" Type="http://schemas.openxmlformats.org/officeDocument/2006/relationships/image" Target="../media/image144.png"/><Relationship Id="rId10" Type="http://schemas.openxmlformats.org/officeDocument/2006/relationships/image" Target="../media/image149.png"/><Relationship Id="rId4" Type="http://schemas.openxmlformats.org/officeDocument/2006/relationships/image" Target="../media/image11.svg"/><Relationship Id="rId9" Type="http://schemas.openxmlformats.org/officeDocument/2006/relationships/image" Target="../media/image14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3643E"/>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rcRect/>
          <a:stretch/>
        </p:blipFill>
        <p:spPr>
          <a:xfrm>
            <a:off x="3656686" y="942739"/>
            <a:ext cx="4970807" cy="49708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2F7F5"/>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8475" cy="85704"/>
          </a:xfrm>
          <a:prstGeom prst="rect">
            <a:avLst/>
          </a:prstGeom>
        </p:spPr>
      </p:pic>
      <p:sp>
        <p:nvSpPr>
          <p:cNvPr id="3" name="Object 2"/>
          <p:cNvSpPr/>
          <p:nvPr/>
        </p:nvSpPr>
        <p:spPr>
          <a:xfrm>
            <a:off x="0" y="0"/>
            <a:ext cx="12188953" cy="1342689"/>
          </a:xfrm>
          <a:prstGeom prst="rect">
            <a:avLst/>
          </a:prstGeom>
          <a:solidFill>
            <a:srgbClr val="13643E"/>
          </a:solidFill>
        </p:spPr>
      </p:sp>
      <p:sp>
        <p:nvSpPr>
          <p:cNvPr id="4" name="Object 3"/>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FFFFFF"/>
                </a:solidFill>
                <a:latin typeface="Poppins" pitchFamily="34" charset="0"/>
                <a:ea typeface="Poppins" pitchFamily="34" charset="-122"/>
                <a:cs typeface="Poppins" pitchFamily="34" charset="-120"/>
              </a:rPr>
              <a:t>Financial Summary</a:t>
            </a:r>
            <a:endParaRPr lang="en-US" dirty="0"/>
          </a:p>
        </p:txBody>
      </p:sp>
      <p:pic>
        <p:nvPicPr>
          <p:cNvPr id="5" name="Object 4"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131" y="1818821"/>
            <a:ext cx="11246213" cy="4561334"/>
          </a:xfrm>
          <a:prstGeom prst="rect">
            <a:avLst/>
          </a:prstGeom>
        </p:spPr>
      </p:pic>
      <p:pic>
        <p:nvPicPr>
          <p:cNvPr id="6" name="Object 5"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6131" y="1818821"/>
            <a:ext cx="11246213" cy="4561334"/>
          </a:xfrm>
          <a:prstGeom prst="rect">
            <a:avLst/>
          </a:prstGeom>
        </p:spPr>
      </p:pic>
      <p:sp>
        <p:nvSpPr>
          <p:cNvPr id="7" name="Object 6"/>
          <p:cNvSpPr/>
          <p:nvPr/>
        </p:nvSpPr>
        <p:spPr>
          <a:xfrm>
            <a:off x="476131" y="1818820"/>
            <a:ext cx="1370328" cy="729814"/>
          </a:xfrm>
          <a:prstGeom prst="rect">
            <a:avLst/>
          </a:prstGeom>
          <a:solidFill>
            <a:srgbClr val="080B12"/>
          </a:solidFill>
        </p:spPr>
        <p:txBody>
          <a:bodyPr wrap="square" rtlCol="0" anchor="ctr">
            <a:normAutofit fontScale="85000" lnSpcReduction="20000"/>
          </a:bodyPr>
          <a:lstStyle/>
          <a:p>
            <a:pPr algn="ctr">
              <a:buNone/>
            </a:pPr>
            <a:endParaRPr lang="en-US" dirty="0"/>
          </a:p>
        </p:txBody>
      </p:sp>
      <p:sp>
        <p:nvSpPr>
          <p:cNvPr id="8" name="Object 7"/>
          <p:cNvSpPr/>
          <p:nvPr/>
        </p:nvSpPr>
        <p:spPr>
          <a:xfrm>
            <a:off x="1846459" y="1818820"/>
            <a:ext cx="1644394" cy="729814"/>
          </a:xfrm>
          <a:prstGeom prst="rect">
            <a:avLst/>
          </a:prstGeom>
          <a:solidFill>
            <a:srgbClr val="E04C2B"/>
          </a:solid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2022</a:t>
            </a:r>
            <a:endParaRPr lang="en-US" dirty="0"/>
          </a:p>
        </p:txBody>
      </p:sp>
      <p:sp>
        <p:nvSpPr>
          <p:cNvPr id="9" name="Object 8"/>
          <p:cNvSpPr/>
          <p:nvPr/>
        </p:nvSpPr>
        <p:spPr>
          <a:xfrm>
            <a:off x="3490853" y="1818820"/>
            <a:ext cx="1644394" cy="729814"/>
          </a:xfrm>
          <a:prstGeom prst="rect">
            <a:avLst/>
          </a:prstGeom>
          <a:solidFill>
            <a:srgbClr val="E6A73A"/>
          </a:solid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2023</a:t>
            </a:r>
            <a:endParaRPr lang="en-US" dirty="0"/>
          </a:p>
        </p:txBody>
      </p:sp>
      <p:sp>
        <p:nvSpPr>
          <p:cNvPr id="10" name="Object 9"/>
          <p:cNvSpPr/>
          <p:nvPr/>
        </p:nvSpPr>
        <p:spPr>
          <a:xfrm>
            <a:off x="5135246" y="1818820"/>
            <a:ext cx="1644394" cy="729814"/>
          </a:xfrm>
          <a:prstGeom prst="rect">
            <a:avLst/>
          </a:prstGeom>
          <a:solidFill>
            <a:srgbClr val="E6A73A"/>
          </a:solid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2024</a:t>
            </a:r>
            <a:endParaRPr lang="en-US" dirty="0"/>
          </a:p>
        </p:txBody>
      </p:sp>
      <p:sp>
        <p:nvSpPr>
          <p:cNvPr id="11" name="Object 10"/>
          <p:cNvSpPr/>
          <p:nvPr/>
        </p:nvSpPr>
        <p:spPr>
          <a:xfrm>
            <a:off x="476131" y="2548634"/>
            <a:ext cx="1370328"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Annual Users</a:t>
            </a:r>
            <a:endParaRPr lang="en-US" dirty="0"/>
          </a:p>
        </p:txBody>
      </p:sp>
      <p:sp>
        <p:nvSpPr>
          <p:cNvPr id="12" name="Object 11"/>
          <p:cNvSpPr/>
          <p:nvPr/>
        </p:nvSpPr>
        <p:spPr>
          <a:xfrm>
            <a:off x="1846459" y="2548634"/>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0</a:t>
            </a:r>
            <a:endParaRPr lang="en-US" dirty="0"/>
          </a:p>
        </p:txBody>
      </p:sp>
      <p:sp>
        <p:nvSpPr>
          <p:cNvPr id="13" name="Object 12"/>
          <p:cNvSpPr/>
          <p:nvPr/>
        </p:nvSpPr>
        <p:spPr>
          <a:xfrm>
            <a:off x="3490853" y="2548634"/>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180</a:t>
            </a:r>
            <a:endParaRPr lang="en-US" dirty="0"/>
          </a:p>
        </p:txBody>
      </p:sp>
      <p:sp>
        <p:nvSpPr>
          <p:cNvPr id="14" name="Object 13"/>
          <p:cNvSpPr/>
          <p:nvPr/>
        </p:nvSpPr>
        <p:spPr>
          <a:xfrm>
            <a:off x="5135246" y="2548634"/>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1200</a:t>
            </a:r>
            <a:endParaRPr lang="en-US" dirty="0"/>
          </a:p>
        </p:txBody>
      </p:sp>
      <p:sp>
        <p:nvSpPr>
          <p:cNvPr id="15" name="Object 14"/>
          <p:cNvSpPr/>
          <p:nvPr/>
        </p:nvSpPr>
        <p:spPr>
          <a:xfrm>
            <a:off x="476131" y="3606863"/>
            <a:ext cx="1370328"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Revenue (GAAP)</a:t>
            </a:r>
            <a:endParaRPr lang="en-US" dirty="0"/>
          </a:p>
        </p:txBody>
      </p:sp>
      <p:sp>
        <p:nvSpPr>
          <p:cNvPr id="16" name="Object 15"/>
          <p:cNvSpPr/>
          <p:nvPr/>
        </p:nvSpPr>
        <p:spPr>
          <a:xfrm>
            <a:off x="1846459" y="360686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$0</a:t>
            </a:r>
            <a:endParaRPr lang="en-US" dirty="0"/>
          </a:p>
        </p:txBody>
      </p:sp>
      <p:sp>
        <p:nvSpPr>
          <p:cNvPr id="17" name="Object 16"/>
          <p:cNvSpPr/>
          <p:nvPr/>
        </p:nvSpPr>
        <p:spPr>
          <a:xfrm>
            <a:off x="3490853" y="360686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$9k</a:t>
            </a:r>
            <a:endParaRPr lang="en-US" dirty="0"/>
          </a:p>
        </p:txBody>
      </p:sp>
      <p:sp>
        <p:nvSpPr>
          <p:cNvPr id="18" name="Object 17"/>
          <p:cNvSpPr/>
          <p:nvPr/>
        </p:nvSpPr>
        <p:spPr>
          <a:xfrm>
            <a:off x="5135246" y="360686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$60k</a:t>
            </a:r>
            <a:endParaRPr lang="en-US" dirty="0"/>
          </a:p>
        </p:txBody>
      </p:sp>
      <p:sp>
        <p:nvSpPr>
          <p:cNvPr id="19" name="Object 18"/>
          <p:cNvSpPr/>
          <p:nvPr/>
        </p:nvSpPr>
        <p:spPr>
          <a:xfrm>
            <a:off x="476131" y="4665093"/>
            <a:ext cx="1370328"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Gross Margin </a:t>
            </a:r>
            <a:endParaRPr lang="en-US" dirty="0"/>
          </a:p>
        </p:txBody>
      </p:sp>
      <p:sp>
        <p:nvSpPr>
          <p:cNvPr id="20" name="Object 19"/>
          <p:cNvSpPr/>
          <p:nvPr/>
        </p:nvSpPr>
        <p:spPr>
          <a:xfrm>
            <a:off x="1846459" y="466509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0%</a:t>
            </a:r>
            <a:endParaRPr lang="en-US" dirty="0"/>
          </a:p>
        </p:txBody>
      </p:sp>
      <p:sp>
        <p:nvSpPr>
          <p:cNvPr id="21" name="Object 20"/>
          <p:cNvSpPr/>
          <p:nvPr/>
        </p:nvSpPr>
        <p:spPr>
          <a:xfrm>
            <a:off x="3490853" y="466509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77%</a:t>
            </a:r>
            <a:endParaRPr lang="en-US" dirty="0"/>
          </a:p>
        </p:txBody>
      </p:sp>
      <p:sp>
        <p:nvSpPr>
          <p:cNvPr id="22" name="Object 21"/>
          <p:cNvSpPr/>
          <p:nvPr/>
        </p:nvSpPr>
        <p:spPr>
          <a:xfrm>
            <a:off x="5135246" y="466509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96.6%</a:t>
            </a:r>
            <a:endParaRPr lang="en-US" dirty="0"/>
          </a:p>
        </p:txBody>
      </p:sp>
      <p:sp>
        <p:nvSpPr>
          <p:cNvPr id="23" name="Object 22"/>
          <p:cNvSpPr/>
          <p:nvPr/>
        </p:nvSpPr>
        <p:spPr>
          <a:xfrm>
            <a:off x="476131" y="5723322"/>
            <a:ext cx="1370328"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EBITDA</a:t>
            </a:r>
            <a:endParaRPr lang="en-US" dirty="0"/>
          </a:p>
        </p:txBody>
      </p:sp>
      <p:sp>
        <p:nvSpPr>
          <p:cNvPr id="24" name="Object 23"/>
          <p:cNvSpPr/>
          <p:nvPr/>
        </p:nvSpPr>
        <p:spPr>
          <a:xfrm>
            <a:off x="1846459" y="5723322"/>
            <a:ext cx="1644394"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($14.8k)</a:t>
            </a:r>
            <a:endParaRPr lang="en-US" dirty="0"/>
          </a:p>
        </p:txBody>
      </p:sp>
      <p:sp>
        <p:nvSpPr>
          <p:cNvPr id="25" name="Object 24"/>
          <p:cNvSpPr/>
          <p:nvPr/>
        </p:nvSpPr>
        <p:spPr>
          <a:xfrm>
            <a:off x="3490853" y="5723322"/>
            <a:ext cx="1644394"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($45.8k)</a:t>
            </a:r>
            <a:endParaRPr lang="en-US" dirty="0"/>
          </a:p>
        </p:txBody>
      </p:sp>
      <p:sp>
        <p:nvSpPr>
          <p:cNvPr id="26" name="Object 25"/>
          <p:cNvSpPr/>
          <p:nvPr/>
        </p:nvSpPr>
        <p:spPr>
          <a:xfrm>
            <a:off x="5135246" y="5723322"/>
            <a:ext cx="1644394"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($3.2k)</a:t>
            </a:r>
            <a:endParaRPr lang="en-US" dirty="0"/>
          </a:p>
        </p:txBody>
      </p:sp>
      <p:sp>
        <p:nvSpPr>
          <p:cNvPr id="27" name="Object 26"/>
          <p:cNvSpPr/>
          <p:nvPr/>
        </p:nvSpPr>
        <p:spPr>
          <a:xfrm>
            <a:off x="6779640" y="1818820"/>
            <a:ext cx="1644394" cy="729814"/>
          </a:xfrm>
          <a:prstGeom prst="rect">
            <a:avLst/>
          </a:prstGeom>
          <a:no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2025</a:t>
            </a:r>
            <a:endParaRPr lang="en-US" dirty="0"/>
          </a:p>
        </p:txBody>
      </p:sp>
      <p:sp>
        <p:nvSpPr>
          <p:cNvPr id="28" name="Object 27"/>
          <p:cNvSpPr/>
          <p:nvPr/>
        </p:nvSpPr>
        <p:spPr>
          <a:xfrm>
            <a:off x="6779640" y="2548634"/>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3600</a:t>
            </a:r>
            <a:endParaRPr lang="en-US" dirty="0"/>
          </a:p>
        </p:txBody>
      </p:sp>
      <p:sp>
        <p:nvSpPr>
          <p:cNvPr id="29" name="Object 28"/>
          <p:cNvSpPr/>
          <p:nvPr/>
        </p:nvSpPr>
        <p:spPr>
          <a:xfrm>
            <a:off x="6779640" y="360686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$180k</a:t>
            </a:r>
            <a:endParaRPr lang="en-US" dirty="0"/>
          </a:p>
        </p:txBody>
      </p:sp>
      <p:sp>
        <p:nvSpPr>
          <p:cNvPr id="30" name="Object 29"/>
          <p:cNvSpPr/>
          <p:nvPr/>
        </p:nvSpPr>
        <p:spPr>
          <a:xfrm>
            <a:off x="6779640" y="466509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98.9%</a:t>
            </a:r>
            <a:endParaRPr lang="en-US" dirty="0"/>
          </a:p>
        </p:txBody>
      </p:sp>
      <p:sp>
        <p:nvSpPr>
          <p:cNvPr id="31" name="Object 30"/>
          <p:cNvSpPr/>
          <p:nvPr/>
        </p:nvSpPr>
        <p:spPr>
          <a:xfrm>
            <a:off x="6779640" y="5723322"/>
            <a:ext cx="1644394"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$121.6k</a:t>
            </a:r>
            <a:endParaRPr lang="en-US" dirty="0"/>
          </a:p>
        </p:txBody>
      </p:sp>
      <p:sp>
        <p:nvSpPr>
          <p:cNvPr id="32" name="Object 31"/>
          <p:cNvSpPr/>
          <p:nvPr/>
        </p:nvSpPr>
        <p:spPr>
          <a:xfrm>
            <a:off x="8424034" y="1818820"/>
            <a:ext cx="1644394" cy="729814"/>
          </a:xfrm>
          <a:prstGeom prst="rect">
            <a:avLst/>
          </a:prstGeom>
          <a:no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2026</a:t>
            </a:r>
            <a:endParaRPr lang="en-US" dirty="0"/>
          </a:p>
        </p:txBody>
      </p:sp>
      <p:sp>
        <p:nvSpPr>
          <p:cNvPr id="33" name="Object 32"/>
          <p:cNvSpPr/>
          <p:nvPr/>
        </p:nvSpPr>
        <p:spPr>
          <a:xfrm>
            <a:off x="8424034" y="2548634"/>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6000</a:t>
            </a:r>
            <a:endParaRPr lang="en-US" dirty="0"/>
          </a:p>
        </p:txBody>
      </p:sp>
      <p:sp>
        <p:nvSpPr>
          <p:cNvPr id="34" name="Object 33"/>
          <p:cNvSpPr/>
          <p:nvPr/>
        </p:nvSpPr>
        <p:spPr>
          <a:xfrm>
            <a:off x="8424034" y="360686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$300k</a:t>
            </a:r>
            <a:endParaRPr lang="en-US" dirty="0"/>
          </a:p>
        </p:txBody>
      </p:sp>
      <p:sp>
        <p:nvSpPr>
          <p:cNvPr id="35" name="Object 34"/>
          <p:cNvSpPr/>
          <p:nvPr/>
        </p:nvSpPr>
        <p:spPr>
          <a:xfrm>
            <a:off x="8424034" y="466509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99.3%</a:t>
            </a:r>
            <a:endParaRPr lang="en-US" dirty="0"/>
          </a:p>
        </p:txBody>
      </p:sp>
      <p:sp>
        <p:nvSpPr>
          <p:cNvPr id="36" name="Object 35"/>
          <p:cNvSpPr/>
          <p:nvPr/>
        </p:nvSpPr>
        <p:spPr>
          <a:xfrm>
            <a:off x="8424034" y="5723322"/>
            <a:ext cx="1644394"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$236.8k</a:t>
            </a:r>
            <a:endParaRPr lang="en-US" dirty="0"/>
          </a:p>
        </p:txBody>
      </p:sp>
      <p:sp>
        <p:nvSpPr>
          <p:cNvPr id="37" name="Object 36"/>
          <p:cNvSpPr/>
          <p:nvPr/>
        </p:nvSpPr>
        <p:spPr>
          <a:xfrm>
            <a:off x="10068427" y="1818820"/>
            <a:ext cx="1644394" cy="729814"/>
          </a:xfrm>
          <a:prstGeom prst="rect">
            <a:avLst/>
          </a:prstGeom>
          <a:no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2027</a:t>
            </a:r>
            <a:endParaRPr lang="en-US" dirty="0"/>
          </a:p>
        </p:txBody>
      </p:sp>
      <p:sp>
        <p:nvSpPr>
          <p:cNvPr id="38" name="Object 37"/>
          <p:cNvSpPr/>
          <p:nvPr/>
        </p:nvSpPr>
        <p:spPr>
          <a:xfrm>
            <a:off x="10068427" y="2548634"/>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8400</a:t>
            </a:r>
            <a:endParaRPr lang="en-US" dirty="0"/>
          </a:p>
        </p:txBody>
      </p:sp>
      <p:sp>
        <p:nvSpPr>
          <p:cNvPr id="39" name="Object 38"/>
          <p:cNvSpPr/>
          <p:nvPr/>
        </p:nvSpPr>
        <p:spPr>
          <a:xfrm>
            <a:off x="10068427" y="360686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$420k</a:t>
            </a:r>
            <a:endParaRPr lang="en-US" dirty="0"/>
          </a:p>
        </p:txBody>
      </p:sp>
      <p:sp>
        <p:nvSpPr>
          <p:cNvPr id="40" name="Object 39"/>
          <p:cNvSpPr/>
          <p:nvPr/>
        </p:nvSpPr>
        <p:spPr>
          <a:xfrm>
            <a:off x="10068427" y="4665093"/>
            <a:ext cx="1644394" cy="1058230"/>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99.5%</a:t>
            </a:r>
            <a:endParaRPr lang="en-US" dirty="0"/>
          </a:p>
        </p:txBody>
      </p:sp>
      <p:sp>
        <p:nvSpPr>
          <p:cNvPr id="41" name="Object 40"/>
          <p:cNvSpPr/>
          <p:nvPr/>
        </p:nvSpPr>
        <p:spPr>
          <a:xfrm>
            <a:off x="10068427" y="5723322"/>
            <a:ext cx="1644394" cy="656832"/>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$352k</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8475" cy="85704"/>
          </a:xfrm>
          <a:prstGeom prst="rect">
            <a:avLst/>
          </a:prstGeom>
        </p:spPr>
      </p:pic>
      <p:sp>
        <p:nvSpPr>
          <p:cNvPr id="3" name="Object 2"/>
          <p:cNvSpPr/>
          <p:nvPr/>
        </p:nvSpPr>
        <p:spPr>
          <a:xfrm>
            <a:off x="0" y="0"/>
            <a:ext cx="12188953" cy="1342689"/>
          </a:xfrm>
          <a:prstGeom prst="rect">
            <a:avLst/>
          </a:prstGeom>
          <a:solidFill>
            <a:srgbClr val="13643E"/>
          </a:solidFill>
        </p:spPr>
      </p:sp>
      <p:sp>
        <p:nvSpPr>
          <p:cNvPr id="4" name="Object 3"/>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FFFFFF"/>
                </a:solidFill>
                <a:latin typeface="Poppins" pitchFamily="34" charset="0"/>
                <a:ea typeface="Poppins" pitchFamily="34" charset="-122"/>
                <a:cs typeface="Poppins" pitchFamily="34" charset="-120"/>
              </a:rPr>
              <a:t>Milestone Roadmap</a:t>
            </a:r>
            <a:endParaRPr lang="en-US" dirty="0"/>
          </a:p>
        </p:txBody>
      </p:sp>
      <p:pic>
        <p:nvPicPr>
          <p:cNvPr id="5" name="Object 4"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462" y="4074026"/>
            <a:ext cx="12246088" cy="66658"/>
          </a:xfrm>
          <a:prstGeom prst="rect">
            <a:avLst/>
          </a:prstGeom>
        </p:spPr>
      </p:pic>
      <p:pic>
        <p:nvPicPr>
          <p:cNvPr id="6" name="Object 5"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0502" y="3239750"/>
            <a:ext cx="57136" cy="885604"/>
          </a:xfrm>
          <a:prstGeom prst="rect">
            <a:avLst/>
          </a:prstGeom>
        </p:spPr>
      </p:pic>
      <p:pic>
        <p:nvPicPr>
          <p:cNvPr id="7" name="Object 6"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2888" y="4026413"/>
            <a:ext cx="152362" cy="152362"/>
          </a:xfrm>
          <a:prstGeom prst="rect">
            <a:avLst/>
          </a:prstGeom>
        </p:spPr>
      </p:pic>
      <p:pic>
        <p:nvPicPr>
          <p:cNvPr id="8" name="Object 7"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84585" y="4074026"/>
            <a:ext cx="57136" cy="1047488"/>
          </a:xfrm>
          <a:prstGeom prst="rect">
            <a:avLst/>
          </a:prstGeom>
        </p:spPr>
      </p:pic>
      <p:pic>
        <p:nvPicPr>
          <p:cNvPr id="9" name="Object 8" descr="preencoded.png"/>
          <p:cNvPicPr>
            <a:picLocks noChangeAspect="1"/>
          </p:cNvPicPr>
          <p:nvPr/>
        </p:nvPicPr>
        <p:blipFill>
          <a:blip r:embed="rId9">
            <a:extLst>
              <a:ext uri="{96DAC541-7B7A-43D3-8B79-37D633B846F1}">
                <asvg:svgBlip xmlns:asvg="http://schemas.microsoft.com/office/drawing/2016/SVG/main" r:embed="rId13"/>
              </a:ext>
            </a:extLst>
          </a:blip>
          <a:stretch>
            <a:fillRect/>
          </a:stretch>
        </p:blipFill>
        <p:spPr>
          <a:xfrm>
            <a:off x="1836972" y="4026413"/>
            <a:ext cx="152362" cy="152362"/>
          </a:xfrm>
          <a:prstGeom prst="rect">
            <a:avLst/>
          </a:prstGeom>
        </p:spPr>
      </p:pic>
      <p:pic>
        <p:nvPicPr>
          <p:cNvPr id="10" name="Object 9" descr="preencoded.png"/>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992703" y="2454228"/>
            <a:ext cx="57136" cy="1675981"/>
          </a:xfrm>
          <a:prstGeom prst="rect">
            <a:avLst/>
          </a:prstGeom>
        </p:spPr>
      </p:pic>
      <p:pic>
        <p:nvPicPr>
          <p:cNvPr id="11" name="Object 10"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945090" y="4026413"/>
            <a:ext cx="152362" cy="152362"/>
          </a:xfrm>
          <a:prstGeom prst="rect">
            <a:avLst/>
          </a:prstGeom>
        </p:spPr>
      </p:pic>
      <p:pic>
        <p:nvPicPr>
          <p:cNvPr id="12" name="Object 11" descr="preencoded.png"/>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356913" y="4074026"/>
            <a:ext cx="57136" cy="542789"/>
          </a:xfrm>
          <a:prstGeom prst="rect">
            <a:avLst/>
          </a:prstGeom>
        </p:spPr>
      </p:pic>
      <p:pic>
        <p:nvPicPr>
          <p:cNvPr id="13" name="Object 12" descr="preencoded.png"/>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309300" y="4026413"/>
            <a:ext cx="152362" cy="152362"/>
          </a:xfrm>
          <a:prstGeom prst="rect">
            <a:avLst/>
          </a:prstGeom>
        </p:spPr>
      </p:pic>
      <p:pic>
        <p:nvPicPr>
          <p:cNvPr id="14" name="Object 13" descr="preencoded.png"/>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923099" y="3229560"/>
            <a:ext cx="57136" cy="904649"/>
          </a:xfrm>
          <a:prstGeom prst="rect">
            <a:avLst/>
          </a:prstGeom>
        </p:spPr>
      </p:pic>
      <p:pic>
        <p:nvPicPr>
          <p:cNvPr id="15" name="Object 14" descr="preencoded.png"/>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875485" y="4026413"/>
            <a:ext cx="152362" cy="152362"/>
          </a:xfrm>
          <a:prstGeom prst="rect">
            <a:avLst/>
          </a:prstGeom>
        </p:spPr>
      </p:pic>
      <p:pic>
        <p:nvPicPr>
          <p:cNvPr id="16" name="Object 15" descr="preencoded.png"/>
          <p:cNvPicPr>
            <a:picLocks noChangeAspect="1"/>
          </p:cNvPicPr>
          <p:nvPr/>
        </p:nvPicPr>
        <p:blipFill>
          <a:blip r:embed="rId18">
            <a:extLst>
              <a:ext uri="{96DAC541-7B7A-43D3-8B79-37D633B846F1}">
                <asvg:svgBlip xmlns:asvg="http://schemas.microsoft.com/office/drawing/2016/SVG/main" r:embed="rId26"/>
              </a:ext>
            </a:extLst>
          </a:blip>
          <a:stretch>
            <a:fillRect/>
          </a:stretch>
        </p:blipFill>
        <p:spPr>
          <a:xfrm>
            <a:off x="8319114" y="4074026"/>
            <a:ext cx="57136" cy="542789"/>
          </a:xfrm>
          <a:prstGeom prst="rect">
            <a:avLst/>
          </a:prstGeom>
        </p:spPr>
      </p:pic>
      <p:pic>
        <p:nvPicPr>
          <p:cNvPr id="17" name="Object 16" descr="preencoded.png"/>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271501" y="4026413"/>
            <a:ext cx="152362" cy="152362"/>
          </a:xfrm>
          <a:prstGeom prst="rect">
            <a:avLst/>
          </a:prstGeom>
        </p:spPr>
      </p:pic>
      <p:pic>
        <p:nvPicPr>
          <p:cNvPr id="18" name="Object 17" descr="preencoded.png"/>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810928" y="2433850"/>
            <a:ext cx="57136" cy="1695026"/>
          </a:xfrm>
          <a:prstGeom prst="rect">
            <a:avLst/>
          </a:prstGeom>
        </p:spPr>
      </p:pic>
      <p:pic>
        <p:nvPicPr>
          <p:cNvPr id="19" name="Object 18" descr="preencoded.png"/>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763315" y="4026413"/>
            <a:ext cx="152362" cy="152362"/>
          </a:xfrm>
          <a:prstGeom prst="rect">
            <a:avLst/>
          </a:prstGeom>
        </p:spPr>
      </p:pic>
      <p:sp>
        <p:nvSpPr>
          <p:cNvPr id="20" name="Object 19"/>
          <p:cNvSpPr/>
          <p:nvPr/>
        </p:nvSpPr>
        <p:spPr>
          <a:xfrm>
            <a:off x="770312" y="2693879"/>
            <a:ext cx="571357" cy="571357"/>
          </a:xfrm>
          <a:prstGeom prst="ellipse">
            <a:avLst/>
          </a:prstGeom>
          <a:solidFill>
            <a:srgbClr val="13643E"/>
          </a:solidFill>
        </p:spPr>
      </p:sp>
      <p:pic>
        <p:nvPicPr>
          <p:cNvPr id="21" name="Object 20" descr="preencoded.png"/>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908774" y="2818845"/>
            <a:ext cx="295201" cy="333292"/>
          </a:xfrm>
          <a:prstGeom prst="rect">
            <a:avLst/>
          </a:prstGeom>
        </p:spPr>
      </p:pic>
      <p:sp>
        <p:nvSpPr>
          <p:cNvPr id="22" name="Object 21"/>
          <p:cNvSpPr/>
          <p:nvPr/>
        </p:nvSpPr>
        <p:spPr>
          <a:xfrm>
            <a:off x="1436895" y="2825097"/>
            <a:ext cx="1728355" cy="299442"/>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June 2021</a:t>
            </a:r>
            <a:endParaRPr lang="en-US" dirty="0"/>
          </a:p>
        </p:txBody>
      </p:sp>
      <p:sp>
        <p:nvSpPr>
          <p:cNvPr id="23" name="Object 22"/>
          <p:cNvSpPr/>
          <p:nvPr/>
        </p:nvSpPr>
        <p:spPr>
          <a:xfrm>
            <a:off x="1436895" y="3185543"/>
            <a:ext cx="1728355" cy="767984"/>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Grassroot Peacebuilders founded as NPO</a:t>
            </a:r>
            <a:endParaRPr lang="en-US" dirty="0"/>
          </a:p>
        </p:txBody>
      </p:sp>
      <p:sp>
        <p:nvSpPr>
          <p:cNvPr id="24" name="Object 23"/>
          <p:cNvSpPr/>
          <p:nvPr/>
        </p:nvSpPr>
        <p:spPr>
          <a:xfrm>
            <a:off x="1624372" y="5088435"/>
            <a:ext cx="571357" cy="571357"/>
          </a:xfrm>
          <a:prstGeom prst="ellipse">
            <a:avLst/>
          </a:prstGeom>
          <a:solidFill>
            <a:srgbClr val="13643E"/>
          </a:solidFill>
        </p:spPr>
      </p:sp>
      <p:pic>
        <p:nvPicPr>
          <p:cNvPr id="25" name="Object 24" descr="preencoded.png"/>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792854" y="5226801"/>
            <a:ext cx="238065" cy="304724"/>
          </a:xfrm>
          <a:prstGeom prst="rect">
            <a:avLst/>
          </a:prstGeom>
        </p:spPr>
      </p:pic>
      <p:sp>
        <p:nvSpPr>
          <p:cNvPr id="26" name="Object 25"/>
          <p:cNvSpPr/>
          <p:nvPr/>
        </p:nvSpPr>
        <p:spPr>
          <a:xfrm>
            <a:off x="2290955" y="5219653"/>
            <a:ext cx="1854054" cy="299442"/>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August 2022</a:t>
            </a:r>
            <a:endParaRPr lang="en-US" dirty="0"/>
          </a:p>
        </p:txBody>
      </p:sp>
      <p:sp>
        <p:nvSpPr>
          <p:cNvPr id="27" name="Object 26"/>
          <p:cNvSpPr/>
          <p:nvPr/>
        </p:nvSpPr>
        <p:spPr>
          <a:xfrm>
            <a:off x="2290955" y="5580099"/>
            <a:ext cx="1854054" cy="511990"/>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Social Business Pivot</a:t>
            </a:r>
            <a:endParaRPr lang="en-US" dirty="0"/>
          </a:p>
        </p:txBody>
      </p:sp>
      <p:sp>
        <p:nvSpPr>
          <p:cNvPr id="28" name="Object 27"/>
          <p:cNvSpPr/>
          <p:nvPr/>
        </p:nvSpPr>
        <p:spPr>
          <a:xfrm>
            <a:off x="3732526" y="1908329"/>
            <a:ext cx="571357" cy="571357"/>
          </a:xfrm>
          <a:prstGeom prst="ellipse">
            <a:avLst/>
          </a:prstGeom>
          <a:solidFill>
            <a:srgbClr val="13643E"/>
          </a:solidFill>
        </p:spPr>
      </p:sp>
      <p:pic>
        <p:nvPicPr>
          <p:cNvPr id="29" name="Object 28" descr="preencoded.png"/>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3904349" y="2080171"/>
            <a:ext cx="238065" cy="228543"/>
          </a:xfrm>
          <a:prstGeom prst="rect">
            <a:avLst/>
          </a:prstGeom>
        </p:spPr>
      </p:pic>
      <p:sp>
        <p:nvSpPr>
          <p:cNvPr id="30" name="Object 29"/>
          <p:cNvSpPr/>
          <p:nvPr/>
        </p:nvSpPr>
        <p:spPr>
          <a:xfrm>
            <a:off x="4399110" y="2039547"/>
            <a:ext cx="1690220" cy="299442"/>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April 2023</a:t>
            </a:r>
            <a:endParaRPr lang="en-US" dirty="0"/>
          </a:p>
        </p:txBody>
      </p:sp>
      <p:sp>
        <p:nvSpPr>
          <p:cNvPr id="31" name="Object 30"/>
          <p:cNvSpPr/>
          <p:nvPr/>
        </p:nvSpPr>
        <p:spPr>
          <a:xfrm>
            <a:off x="4399110" y="2399993"/>
            <a:ext cx="1690220" cy="767984"/>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JHU Ent Fin Pitch Competition</a:t>
            </a:r>
            <a:endParaRPr lang="en-US" dirty="0"/>
          </a:p>
        </p:txBody>
      </p:sp>
      <p:sp>
        <p:nvSpPr>
          <p:cNvPr id="32" name="Object 31"/>
          <p:cNvSpPr/>
          <p:nvPr/>
        </p:nvSpPr>
        <p:spPr>
          <a:xfrm>
            <a:off x="5096727" y="4585193"/>
            <a:ext cx="571357" cy="571357"/>
          </a:xfrm>
          <a:prstGeom prst="ellipse">
            <a:avLst/>
          </a:prstGeom>
          <a:solidFill>
            <a:srgbClr val="E6A73A"/>
          </a:solidFill>
        </p:spPr>
      </p:sp>
      <p:pic>
        <p:nvPicPr>
          <p:cNvPr id="33" name="Object 32" descr="preencoded.png"/>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5265190" y="4746952"/>
            <a:ext cx="285679" cy="247588"/>
          </a:xfrm>
          <a:prstGeom prst="rect">
            <a:avLst/>
          </a:prstGeom>
        </p:spPr>
      </p:pic>
      <p:sp>
        <p:nvSpPr>
          <p:cNvPr id="34" name="Object 33"/>
          <p:cNvSpPr/>
          <p:nvPr/>
        </p:nvSpPr>
        <p:spPr>
          <a:xfrm>
            <a:off x="5763310" y="4556774"/>
            <a:ext cx="1770255" cy="299442"/>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August 2023</a:t>
            </a:r>
            <a:endParaRPr lang="en-US" dirty="0"/>
          </a:p>
        </p:txBody>
      </p:sp>
      <p:sp>
        <p:nvSpPr>
          <p:cNvPr id="35" name="Object 34"/>
          <p:cNvSpPr/>
          <p:nvPr/>
        </p:nvSpPr>
        <p:spPr>
          <a:xfrm>
            <a:off x="5763310" y="4917220"/>
            <a:ext cx="1770255" cy="255995"/>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Finish MVP</a:t>
            </a:r>
            <a:endParaRPr lang="en-US" dirty="0"/>
          </a:p>
        </p:txBody>
      </p:sp>
      <p:sp>
        <p:nvSpPr>
          <p:cNvPr id="36" name="Object 35"/>
          <p:cNvSpPr/>
          <p:nvPr/>
        </p:nvSpPr>
        <p:spPr>
          <a:xfrm>
            <a:off x="6662857" y="2683677"/>
            <a:ext cx="571357" cy="571357"/>
          </a:xfrm>
          <a:prstGeom prst="ellipse">
            <a:avLst/>
          </a:prstGeom>
          <a:solidFill>
            <a:srgbClr val="13643E"/>
          </a:solidFill>
        </p:spPr>
      </p:sp>
      <p:pic>
        <p:nvPicPr>
          <p:cNvPr id="37" name="Object 36" descr="preencoded.png"/>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6817972" y="2838782"/>
            <a:ext cx="266633" cy="266633"/>
          </a:xfrm>
          <a:prstGeom prst="rect">
            <a:avLst/>
          </a:prstGeom>
        </p:spPr>
      </p:pic>
      <p:sp>
        <p:nvSpPr>
          <p:cNvPr id="38" name="Object 37"/>
          <p:cNvSpPr/>
          <p:nvPr/>
        </p:nvSpPr>
        <p:spPr>
          <a:xfrm>
            <a:off x="7329441" y="2814895"/>
            <a:ext cx="2331888" cy="299442"/>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September 2023</a:t>
            </a:r>
            <a:endParaRPr lang="en-US" dirty="0"/>
          </a:p>
        </p:txBody>
      </p:sp>
      <p:sp>
        <p:nvSpPr>
          <p:cNvPr id="39" name="Object 38"/>
          <p:cNvSpPr/>
          <p:nvPr/>
        </p:nvSpPr>
        <p:spPr>
          <a:xfrm>
            <a:off x="7329441" y="3175341"/>
            <a:ext cx="2331888" cy="511990"/>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Alpha Testing &amp; Market Surveys</a:t>
            </a:r>
            <a:endParaRPr lang="en-US" dirty="0"/>
          </a:p>
        </p:txBody>
      </p:sp>
      <p:sp>
        <p:nvSpPr>
          <p:cNvPr id="40" name="Object 39"/>
          <p:cNvSpPr/>
          <p:nvPr/>
        </p:nvSpPr>
        <p:spPr>
          <a:xfrm>
            <a:off x="8058941" y="4587388"/>
            <a:ext cx="571357" cy="571357"/>
          </a:xfrm>
          <a:prstGeom prst="ellipse">
            <a:avLst/>
          </a:prstGeom>
          <a:solidFill>
            <a:srgbClr val="13643E"/>
          </a:solidFill>
        </p:spPr>
      </p:sp>
      <p:pic>
        <p:nvPicPr>
          <p:cNvPr id="41" name="Object 40" descr="preencoded.png"/>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8190555" y="4712358"/>
            <a:ext cx="314246" cy="323769"/>
          </a:xfrm>
          <a:prstGeom prst="rect">
            <a:avLst/>
          </a:prstGeom>
        </p:spPr>
      </p:pic>
      <p:sp>
        <p:nvSpPr>
          <p:cNvPr id="42" name="Object 41"/>
          <p:cNvSpPr/>
          <p:nvPr/>
        </p:nvSpPr>
        <p:spPr>
          <a:xfrm>
            <a:off x="8725525" y="4718606"/>
            <a:ext cx="1728355" cy="598883"/>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December 2023</a:t>
            </a:r>
            <a:endParaRPr lang="en-US" dirty="0"/>
          </a:p>
        </p:txBody>
      </p:sp>
      <p:sp>
        <p:nvSpPr>
          <p:cNvPr id="43" name="Object 42"/>
          <p:cNvSpPr/>
          <p:nvPr/>
        </p:nvSpPr>
        <p:spPr>
          <a:xfrm>
            <a:off x="8725525" y="5378494"/>
            <a:ext cx="1728355" cy="767984"/>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Beta Testing &amp; Marketing Campaign</a:t>
            </a:r>
            <a:endParaRPr lang="en-US" dirty="0"/>
          </a:p>
        </p:txBody>
      </p:sp>
      <p:sp>
        <p:nvSpPr>
          <p:cNvPr id="44" name="Object 43"/>
          <p:cNvSpPr/>
          <p:nvPr/>
        </p:nvSpPr>
        <p:spPr>
          <a:xfrm>
            <a:off x="9550676" y="1887925"/>
            <a:ext cx="571357" cy="571357"/>
          </a:xfrm>
          <a:prstGeom prst="ellipse">
            <a:avLst/>
          </a:prstGeom>
          <a:solidFill>
            <a:srgbClr val="48B358"/>
          </a:solidFill>
        </p:spPr>
      </p:sp>
      <p:pic>
        <p:nvPicPr>
          <p:cNvPr id="45" name="Object 44" descr="preencoded.png"/>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9715824" y="2056367"/>
            <a:ext cx="238065" cy="238065"/>
          </a:xfrm>
          <a:prstGeom prst="rect">
            <a:avLst/>
          </a:prstGeom>
        </p:spPr>
      </p:pic>
      <p:sp>
        <p:nvSpPr>
          <p:cNvPr id="46" name="Object 45"/>
          <p:cNvSpPr/>
          <p:nvPr/>
        </p:nvSpPr>
        <p:spPr>
          <a:xfrm>
            <a:off x="10217260" y="2019143"/>
            <a:ext cx="1854054" cy="299442"/>
          </a:xfrm>
          <a:prstGeom prst="rect">
            <a:avLst/>
          </a:prstGeom>
          <a:noFill/>
        </p:spPr>
        <p:txBody>
          <a:bodyPr wrap="square" lIns="0" tIns="0" rIns="0" bIns="0" rtlCol="0" anchor="t"/>
          <a:lstStyle/>
          <a:p>
            <a:pPr algn="l">
              <a:lnSpc>
                <a:spcPts val="2359"/>
              </a:lnSpc>
              <a:buNone/>
            </a:pPr>
            <a:r>
              <a:rPr lang="en-US" sz="1872" b="1" dirty="0">
                <a:solidFill>
                  <a:srgbClr val="080B12"/>
                </a:solidFill>
                <a:latin typeface="Space Mono" pitchFamily="34" charset="0"/>
                <a:ea typeface="Space Mono" pitchFamily="34" charset="-122"/>
                <a:cs typeface="Space Mono" pitchFamily="34" charset="-120"/>
              </a:rPr>
              <a:t>March 2024 </a:t>
            </a:r>
            <a:endParaRPr lang="en-US" dirty="0"/>
          </a:p>
        </p:txBody>
      </p:sp>
      <p:sp>
        <p:nvSpPr>
          <p:cNvPr id="47" name="Object 46"/>
          <p:cNvSpPr/>
          <p:nvPr/>
        </p:nvSpPr>
        <p:spPr>
          <a:xfrm>
            <a:off x="10217260" y="2379589"/>
            <a:ext cx="1854054" cy="511990"/>
          </a:xfrm>
          <a:prstGeom prst="rect">
            <a:avLst/>
          </a:prstGeom>
          <a:noFill/>
        </p:spPr>
        <p:txBody>
          <a:bodyPr wrap="square" lIns="0" tIns="0" rIns="0" bIns="0" rtlCol="0" anchor="t"/>
          <a:lstStyle/>
          <a:p>
            <a:pPr algn="l">
              <a:lnSpc>
                <a:spcPts val="2016"/>
              </a:lnSpc>
              <a:spcBef>
                <a:spcPts val="471"/>
              </a:spcBef>
              <a:buNone/>
            </a:pPr>
            <a:r>
              <a:rPr lang="en-US" sz="1440" dirty="0">
                <a:solidFill>
                  <a:srgbClr val="000000">
                    <a:alpha val="80000"/>
                  </a:srgbClr>
                </a:solidFill>
                <a:latin typeface="Space Mono" pitchFamily="34" charset="0"/>
                <a:ea typeface="Space Mono" pitchFamily="34" charset="-122"/>
                <a:cs typeface="Space Mono" pitchFamily="34" charset="-120"/>
              </a:rPr>
              <a:t>Initial Product Launch</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8475" cy="85704"/>
          </a:xfrm>
          <a:prstGeom prst="rect">
            <a:avLst/>
          </a:prstGeom>
        </p:spPr>
      </p:pic>
      <p:sp>
        <p:nvSpPr>
          <p:cNvPr id="3" name="Object 2"/>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080B12"/>
                </a:solidFill>
                <a:latin typeface="Poppins" pitchFamily="34" charset="0"/>
                <a:ea typeface="Poppins" pitchFamily="34" charset="-122"/>
                <a:cs typeface="Poppins" pitchFamily="34" charset="-120"/>
              </a:rPr>
              <a:t>Use of Funds</a:t>
            </a:r>
            <a:endParaRPr lang="en-US" dirty="0"/>
          </a:p>
        </p:txBody>
      </p:sp>
      <p:sp>
        <p:nvSpPr>
          <p:cNvPr id="4" name="Object 3"/>
          <p:cNvSpPr/>
          <p:nvPr/>
        </p:nvSpPr>
        <p:spPr>
          <a:xfrm>
            <a:off x="0" y="1048530"/>
            <a:ext cx="12188952" cy="373242"/>
          </a:xfrm>
          <a:prstGeom prst="rect">
            <a:avLst/>
          </a:prstGeom>
          <a:noFill/>
        </p:spPr>
        <p:txBody>
          <a:bodyPr wrap="square" lIns="0" tIns="0" rIns="0" bIns="0" rtlCol="0" anchor="t"/>
          <a:lstStyle/>
          <a:p>
            <a:pPr algn="ctr">
              <a:lnSpc>
                <a:spcPts val="2940"/>
              </a:lnSpc>
              <a:spcBef>
                <a:spcPts val="637"/>
              </a:spcBef>
              <a:buNone/>
            </a:pPr>
            <a:r>
              <a:rPr lang="en-US" sz="2100" dirty="0">
                <a:solidFill>
                  <a:srgbClr val="13643E"/>
                </a:solidFill>
                <a:latin typeface="Space Mono" pitchFamily="34" charset="0"/>
                <a:ea typeface="Space Mono" pitchFamily="34" charset="-122"/>
                <a:cs typeface="Space Mono" pitchFamily="34" charset="-120"/>
              </a:rPr>
              <a:t>Targeting $</a:t>
            </a:r>
            <a:r>
              <a:rPr lang="en-US" sz="2100" dirty="0">
                <a:solidFill>
                  <a:srgbClr val="FF0000"/>
                </a:solidFill>
                <a:latin typeface="Space Mono" pitchFamily="34" charset="0"/>
                <a:ea typeface="Space Mono" pitchFamily="34" charset="-122"/>
                <a:cs typeface="Space Mono" pitchFamily="34" charset="-120"/>
              </a:rPr>
              <a:t>500K</a:t>
            </a:r>
            <a:r>
              <a:rPr lang="en-US" sz="2100" dirty="0">
                <a:solidFill>
                  <a:srgbClr val="13643E"/>
                </a:solidFill>
                <a:latin typeface="Space Mono" pitchFamily="34" charset="0"/>
                <a:ea typeface="Space Mono" pitchFamily="34" charset="-122"/>
                <a:cs typeface="Space Mono" pitchFamily="34" charset="-120"/>
              </a:rPr>
              <a:t> of Series A funding by December 2023 </a:t>
            </a:r>
            <a:endParaRPr lang="en-US" dirty="0"/>
          </a:p>
        </p:txBody>
      </p:sp>
      <p:sp>
        <p:nvSpPr>
          <p:cNvPr id="5" name="Object 4"/>
          <p:cNvSpPr/>
          <p:nvPr/>
        </p:nvSpPr>
        <p:spPr>
          <a:xfrm>
            <a:off x="1476006" y="2953678"/>
            <a:ext cx="1428393" cy="1428393"/>
          </a:xfrm>
          <a:prstGeom prst="ellipse">
            <a:avLst/>
          </a:prstGeom>
          <a:solidFill>
            <a:srgbClr val="E6A73A"/>
          </a:solidFill>
        </p:spPr>
      </p:sp>
      <p:pic>
        <p:nvPicPr>
          <p:cNvPr id="6" name="Object 5"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72162" y="3433497"/>
            <a:ext cx="666583" cy="523744"/>
          </a:xfrm>
          <a:prstGeom prst="rect">
            <a:avLst/>
          </a:prstGeom>
        </p:spPr>
      </p:pic>
      <p:sp>
        <p:nvSpPr>
          <p:cNvPr id="7" name="Object 6"/>
          <p:cNvSpPr/>
          <p:nvPr/>
        </p:nvSpPr>
        <p:spPr>
          <a:xfrm>
            <a:off x="561358" y="4459145"/>
            <a:ext cx="3257688" cy="552758"/>
          </a:xfrm>
          <a:prstGeom prst="rect">
            <a:avLst/>
          </a:prstGeom>
          <a:noFill/>
        </p:spPr>
        <p:txBody>
          <a:bodyPr wrap="square" lIns="0" tIns="0" rIns="0" bIns="0" rtlCol="0" anchor="t"/>
          <a:lstStyle/>
          <a:p>
            <a:pPr algn="ctr">
              <a:lnSpc>
                <a:spcPts val="2177"/>
              </a:lnSpc>
              <a:buNone/>
            </a:pPr>
            <a:r>
              <a:rPr lang="en-US" sz="1728" dirty="0">
                <a:solidFill>
                  <a:srgbClr val="080B12"/>
                </a:solidFill>
                <a:latin typeface="Space Mono" pitchFamily="34" charset="0"/>
                <a:ea typeface="Space Mono" pitchFamily="34" charset="-122"/>
                <a:cs typeface="Space Mono" pitchFamily="34" charset="-120"/>
              </a:rPr>
              <a:t>$300K - Launch MVP &amp; Build Brand awareness </a:t>
            </a:r>
            <a:endParaRPr lang="en-US" dirty="0"/>
          </a:p>
        </p:txBody>
      </p:sp>
      <p:sp>
        <p:nvSpPr>
          <p:cNvPr id="8" name="Object 7"/>
          <p:cNvSpPr/>
          <p:nvPr/>
        </p:nvSpPr>
        <p:spPr>
          <a:xfrm>
            <a:off x="5380280" y="2953678"/>
            <a:ext cx="1428393" cy="1428393"/>
          </a:xfrm>
          <a:prstGeom prst="ellipse">
            <a:avLst/>
          </a:prstGeom>
          <a:solidFill>
            <a:srgbClr val="13643E"/>
          </a:solidFill>
        </p:spPr>
      </p:sp>
      <p:pic>
        <p:nvPicPr>
          <p:cNvPr id="9" name="Object 8"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68066" y="3316328"/>
            <a:ext cx="666583" cy="695151"/>
          </a:xfrm>
          <a:prstGeom prst="rect">
            <a:avLst/>
          </a:prstGeom>
        </p:spPr>
      </p:pic>
      <p:sp>
        <p:nvSpPr>
          <p:cNvPr id="10" name="Object 9"/>
          <p:cNvSpPr/>
          <p:nvPr/>
        </p:nvSpPr>
        <p:spPr>
          <a:xfrm>
            <a:off x="4245660" y="4459145"/>
            <a:ext cx="3697633" cy="552758"/>
          </a:xfrm>
          <a:prstGeom prst="rect">
            <a:avLst/>
          </a:prstGeom>
          <a:noFill/>
        </p:spPr>
        <p:txBody>
          <a:bodyPr wrap="square" lIns="0" tIns="0" rIns="0" bIns="0" rtlCol="0" anchor="t"/>
          <a:lstStyle/>
          <a:p>
            <a:pPr algn="ctr">
              <a:lnSpc>
                <a:spcPts val="2177"/>
              </a:lnSpc>
              <a:buNone/>
            </a:pPr>
            <a:r>
              <a:rPr lang="en-US" sz="1728" dirty="0">
                <a:solidFill>
                  <a:srgbClr val="080B12"/>
                </a:solidFill>
                <a:latin typeface="Space Mono" pitchFamily="34" charset="0"/>
                <a:ea typeface="Space Mono" pitchFamily="34" charset="-122"/>
                <a:cs typeface="Space Mono" pitchFamily="34" charset="-120"/>
              </a:rPr>
              <a:t> $150K - Strategic talent expansion</a:t>
            </a:r>
            <a:endParaRPr lang="en-US" dirty="0"/>
          </a:p>
        </p:txBody>
      </p:sp>
      <p:sp>
        <p:nvSpPr>
          <p:cNvPr id="11" name="Object 10"/>
          <p:cNvSpPr/>
          <p:nvPr/>
        </p:nvSpPr>
        <p:spPr>
          <a:xfrm>
            <a:off x="9284553" y="2953678"/>
            <a:ext cx="1428393" cy="1428393"/>
          </a:xfrm>
          <a:prstGeom prst="ellipse">
            <a:avLst/>
          </a:prstGeom>
          <a:solidFill>
            <a:srgbClr val="E6E455"/>
          </a:solidFill>
        </p:spPr>
      </p:sp>
      <p:pic>
        <p:nvPicPr>
          <p:cNvPr id="12" name="Object 11"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22393" y="3274288"/>
            <a:ext cx="761810" cy="799900"/>
          </a:xfrm>
          <a:prstGeom prst="rect">
            <a:avLst/>
          </a:prstGeom>
        </p:spPr>
      </p:pic>
      <p:sp>
        <p:nvSpPr>
          <p:cNvPr id="13" name="Object 12"/>
          <p:cNvSpPr/>
          <p:nvPr/>
        </p:nvSpPr>
        <p:spPr>
          <a:xfrm>
            <a:off x="8595116" y="4459145"/>
            <a:ext cx="2807268" cy="552758"/>
          </a:xfrm>
          <a:prstGeom prst="rect">
            <a:avLst/>
          </a:prstGeom>
          <a:noFill/>
        </p:spPr>
        <p:txBody>
          <a:bodyPr wrap="square" lIns="0" tIns="0" rIns="0" bIns="0" rtlCol="0" anchor="t"/>
          <a:lstStyle/>
          <a:p>
            <a:pPr algn="ctr">
              <a:lnSpc>
                <a:spcPts val="2177"/>
              </a:lnSpc>
              <a:buNone/>
            </a:pPr>
            <a:r>
              <a:rPr lang="en-US" sz="1728" dirty="0">
                <a:solidFill>
                  <a:srgbClr val="080B12"/>
                </a:solidFill>
                <a:latin typeface="Space Mono" pitchFamily="34" charset="0"/>
                <a:ea typeface="Space Mono" pitchFamily="34" charset="-122"/>
                <a:cs typeface="Space Mono" pitchFamily="34" charset="-120"/>
              </a:rPr>
              <a:t> $50K - Seeding the </a:t>
            </a:r>
            <a:r>
              <a:rPr lang="en-US" sz="1728" i="1" dirty="0">
                <a:solidFill>
                  <a:srgbClr val="080B12"/>
                </a:solidFill>
                <a:latin typeface="Space Mono" pitchFamily="34" charset="0"/>
                <a:ea typeface="Space Mono" pitchFamily="34" charset="-122"/>
                <a:cs typeface="Space Mono" pitchFamily="34" charset="-120"/>
              </a:rPr>
              <a:t>Impact Fund</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3643E"/>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rcRect/>
          <a:stretch/>
        </p:blipFill>
        <p:spPr>
          <a:xfrm>
            <a:off x="6094476" y="618970"/>
            <a:ext cx="5618345" cy="5618345"/>
          </a:xfrm>
          <a:prstGeom prst="rect">
            <a:avLst/>
          </a:prstGeom>
        </p:spPr>
      </p:pic>
      <p:sp>
        <p:nvSpPr>
          <p:cNvPr id="3" name="Object 2"/>
          <p:cNvSpPr/>
          <p:nvPr/>
        </p:nvSpPr>
        <p:spPr>
          <a:xfrm>
            <a:off x="533267" y="3000666"/>
            <a:ext cx="5027943" cy="867079"/>
          </a:xfrm>
          <a:prstGeom prst="rect">
            <a:avLst/>
          </a:prstGeom>
          <a:noFill/>
        </p:spPr>
        <p:txBody>
          <a:bodyPr wrap="square" lIns="0" tIns="0" rIns="0" bIns="0" rtlCol="0" anchor="t"/>
          <a:lstStyle/>
          <a:p>
            <a:pPr algn="ctr">
              <a:lnSpc>
                <a:spcPts val="6830"/>
              </a:lnSpc>
              <a:buNone/>
            </a:pPr>
            <a:r>
              <a:rPr lang="en-US" sz="6413" kern="0" spc="64" dirty="0">
                <a:solidFill>
                  <a:srgbClr val="FFFFFF"/>
                </a:solidFill>
                <a:latin typeface="Poppins" pitchFamily="34" charset="0"/>
                <a:ea typeface="Poppins" pitchFamily="34" charset="-122"/>
                <a:cs typeface="Poppins" pitchFamily="34" charset="-120"/>
              </a:rPr>
              <a:t>Questions</a:t>
            </a:r>
            <a:r>
              <a:rPr lang="en-US" sz="6413" b="1" kern="0" spc="64" dirty="0">
                <a:solidFill>
                  <a:srgbClr val="FFFFFF"/>
                </a:solidFill>
                <a:latin typeface="Poppins" pitchFamily="34" charset="0"/>
                <a:ea typeface="Poppins" pitchFamily="34" charset="-122"/>
                <a:cs typeface="Poppins" pitchFamily="34" charset="-120"/>
              </a:rPr>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95226" y="95226"/>
            <a:ext cx="2928205" cy="6665833"/>
          </a:xfrm>
          <a:prstGeom prst="rect">
            <a:avLst/>
          </a:prstGeom>
          <a:solidFill>
            <a:srgbClr val="080B12"/>
          </a:solidFill>
        </p:spPr>
      </p:sp>
      <p:pic>
        <p:nvPicPr>
          <p:cNvPr id="3" name="Object 2" descr="preencoded.png"/>
          <p:cNvPicPr>
            <a:picLocks noChangeAspect="1"/>
          </p:cNvPicPr>
          <p:nvPr/>
        </p:nvPicPr>
        <p:blipFill>
          <a:blip r:embed="rId3"/>
          <a:srcRect l="36066" r="36066"/>
          <a:stretch/>
        </p:blipFill>
        <p:spPr>
          <a:xfrm>
            <a:off x="95226" y="95226"/>
            <a:ext cx="2928205" cy="6665833"/>
          </a:xfrm>
          <a:prstGeom prst="rect">
            <a:avLst/>
          </a:prstGeom>
        </p:spPr>
      </p:pic>
      <p:sp>
        <p:nvSpPr>
          <p:cNvPr id="4" name="Object 3"/>
          <p:cNvSpPr/>
          <p:nvPr/>
        </p:nvSpPr>
        <p:spPr>
          <a:xfrm>
            <a:off x="283298" y="2375893"/>
            <a:ext cx="2552062" cy="2104499"/>
          </a:xfrm>
          <a:prstGeom prst="rect">
            <a:avLst/>
          </a:prstGeom>
          <a:solidFill>
            <a:srgbClr val="FFFFFF"/>
          </a:solidFill>
        </p:spPr>
      </p:sp>
      <p:sp>
        <p:nvSpPr>
          <p:cNvPr id="5" name="Object 4"/>
          <p:cNvSpPr/>
          <p:nvPr/>
        </p:nvSpPr>
        <p:spPr>
          <a:xfrm>
            <a:off x="491129" y="2570363"/>
            <a:ext cx="2131638" cy="722529"/>
          </a:xfrm>
          <a:prstGeom prst="rect">
            <a:avLst/>
          </a:prstGeom>
          <a:noFill/>
        </p:spPr>
        <p:txBody>
          <a:bodyPr wrap="square" lIns="0" tIns="0" rIns="0" bIns="0" rtlCol="0" anchor="t"/>
          <a:lstStyle/>
          <a:p>
            <a:pPr algn="ctr">
              <a:lnSpc>
                <a:spcPts val="5691"/>
              </a:lnSpc>
              <a:buNone/>
            </a:pPr>
            <a:r>
              <a:rPr lang="en-US" sz="5344" kern="0" spc="53" dirty="0">
                <a:solidFill>
                  <a:srgbClr val="080B12"/>
                </a:solidFill>
                <a:latin typeface="Poppins" pitchFamily="34" charset="0"/>
                <a:ea typeface="Poppins" pitchFamily="34" charset="-122"/>
                <a:cs typeface="Poppins" pitchFamily="34" charset="-120"/>
              </a:rPr>
              <a:t>49%</a:t>
            </a:r>
            <a:endParaRPr lang="en-US" dirty="0"/>
          </a:p>
        </p:txBody>
      </p:sp>
      <p:sp>
        <p:nvSpPr>
          <p:cNvPr id="6" name="Object 5"/>
          <p:cNvSpPr/>
          <p:nvPr/>
        </p:nvSpPr>
        <p:spPr>
          <a:xfrm>
            <a:off x="491129" y="3233524"/>
            <a:ext cx="2131638" cy="469659"/>
          </a:xfrm>
          <a:prstGeom prst="rect">
            <a:avLst/>
          </a:prstGeom>
          <a:noFill/>
        </p:spPr>
        <p:txBody>
          <a:bodyPr wrap="square" lIns="0" tIns="0" rIns="0" bIns="0" rtlCol="0" anchor="t"/>
          <a:lstStyle/>
          <a:p>
            <a:pPr algn="ctr">
              <a:lnSpc>
                <a:spcPts val="3699"/>
              </a:lnSpc>
              <a:buNone/>
            </a:pPr>
            <a:r>
              <a:rPr lang="en-US" sz="3473" kern="0" spc="35" dirty="0">
                <a:solidFill>
                  <a:srgbClr val="080B12"/>
                </a:solidFill>
                <a:latin typeface="Poppins" pitchFamily="34" charset="0"/>
                <a:ea typeface="Poppins" pitchFamily="34" charset="-122"/>
                <a:cs typeface="Poppins" pitchFamily="34" charset="-120"/>
              </a:rPr>
              <a:t>Increase</a:t>
            </a:r>
            <a:endParaRPr lang="en-US" dirty="0"/>
          </a:p>
        </p:txBody>
      </p:sp>
      <p:sp>
        <p:nvSpPr>
          <p:cNvPr id="7" name="Object 6"/>
          <p:cNvSpPr/>
          <p:nvPr/>
        </p:nvSpPr>
        <p:spPr>
          <a:xfrm>
            <a:off x="491129" y="3699463"/>
            <a:ext cx="2131638" cy="518239"/>
          </a:xfrm>
          <a:prstGeom prst="rect">
            <a:avLst/>
          </a:prstGeom>
          <a:noFill/>
        </p:spPr>
        <p:txBody>
          <a:bodyPr wrap="square" lIns="0" tIns="0" rIns="0" bIns="0" rtlCol="0" anchor="t"/>
          <a:lstStyle/>
          <a:p>
            <a:pPr algn="ctr">
              <a:lnSpc>
                <a:spcPts val="2042"/>
              </a:lnSpc>
              <a:buNone/>
            </a:pPr>
            <a:r>
              <a:rPr lang="en-US" sz="1620" dirty="0">
                <a:solidFill>
                  <a:srgbClr val="13643E"/>
                </a:solidFill>
                <a:latin typeface="Space Mono" pitchFamily="34" charset="0"/>
                <a:ea typeface="Space Mono" pitchFamily="34" charset="-122"/>
                <a:cs typeface="Space Mono" pitchFamily="34" charset="-120"/>
              </a:rPr>
              <a:t>Violence up since 2008</a:t>
            </a:r>
            <a:endParaRPr lang="en-US" dirty="0"/>
          </a:p>
        </p:txBody>
      </p:sp>
      <p:sp>
        <p:nvSpPr>
          <p:cNvPr id="8" name="Object 7"/>
          <p:cNvSpPr/>
          <p:nvPr/>
        </p:nvSpPr>
        <p:spPr>
          <a:xfrm>
            <a:off x="3118658" y="95226"/>
            <a:ext cx="2928205" cy="6665833"/>
          </a:xfrm>
          <a:prstGeom prst="rect">
            <a:avLst/>
          </a:prstGeom>
          <a:solidFill>
            <a:srgbClr val="080B12"/>
          </a:solidFill>
        </p:spPr>
      </p:sp>
      <p:pic>
        <p:nvPicPr>
          <p:cNvPr id="9" name="Object 8" descr="preencoded.png"/>
          <p:cNvPicPr>
            <a:picLocks noChangeAspect="1"/>
          </p:cNvPicPr>
          <p:nvPr/>
        </p:nvPicPr>
        <p:blipFill>
          <a:blip r:embed="rId4"/>
          <a:srcRect l="36353" r="36353"/>
          <a:stretch/>
        </p:blipFill>
        <p:spPr>
          <a:xfrm>
            <a:off x="3118658" y="95226"/>
            <a:ext cx="2928205" cy="6665833"/>
          </a:xfrm>
          <a:prstGeom prst="rect">
            <a:avLst/>
          </a:prstGeom>
        </p:spPr>
      </p:pic>
      <p:sp>
        <p:nvSpPr>
          <p:cNvPr id="10" name="Object 9"/>
          <p:cNvSpPr/>
          <p:nvPr/>
        </p:nvSpPr>
        <p:spPr>
          <a:xfrm>
            <a:off x="3475331" y="2274375"/>
            <a:ext cx="2209248" cy="2333042"/>
          </a:xfrm>
          <a:prstGeom prst="rect">
            <a:avLst/>
          </a:prstGeom>
          <a:solidFill>
            <a:srgbClr val="FFFFFF"/>
          </a:solidFill>
        </p:spPr>
      </p:sp>
      <p:sp>
        <p:nvSpPr>
          <p:cNvPr id="11" name="Object 10"/>
          <p:cNvSpPr/>
          <p:nvPr/>
        </p:nvSpPr>
        <p:spPr>
          <a:xfrm>
            <a:off x="3679115" y="2449800"/>
            <a:ext cx="1801679" cy="722529"/>
          </a:xfrm>
          <a:prstGeom prst="rect">
            <a:avLst/>
          </a:prstGeom>
          <a:noFill/>
        </p:spPr>
        <p:txBody>
          <a:bodyPr wrap="square" lIns="0" tIns="0" rIns="0" bIns="0" rtlCol="0" anchor="t"/>
          <a:lstStyle/>
          <a:p>
            <a:pPr algn="ctr">
              <a:lnSpc>
                <a:spcPts val="5691"/>
              </a:lnSpc>
              <a:buNone/>
            </a:pPr>
            <a:r>
              <a:rPr lang="en-US" sz="5344" kern="0" spc="53" dirty="0">
                <a:solidFill>
                  <a:srgbClr val="080B12"/>
                </a:solidFill>
                <a:latin typeface="Poppins" pitchFamily="34" charset="0"/>
                <a:ea typeface="Poppins" pitchFamily="34" charset="-122"/>
                <a:cs typeface="Poppins" pitchFamily="34" charset="-120"/>
              </a:rPr>
              <a:t>605</a:t>
            </a:r>
            <a:endParaRPr lang="en-US" dirty="0"/>
          </a:p>
        </p:txBody>
      </p:sp>
      <p:sp>
        <p:nvSpPr>
          <p:cNvPr id="12" name="Object 11"/>
          <p:cNvSpPr/>
          <p:nvPr/>
        </p:nvSpPr>
        <p:spPr>
          <a:xfrm>
            <a:off x="3679115" y="3112961"/>
            <a:ext cx="1801679" cy="469659"/>
          </a:xfrm>
          <a:prstGeom prst="rect">
            <a:avLst/>
          </a:prstGeom>
          <a:noFill/>
        </p:spPr>
        <p:txBody>
          <a:bodyPr wrap="square" lIns="0" tIns="0" rIns="0" bIns="0" rtlCol="0" anchor="t"/>
          <a:lstStyle/>
          <a:p>
            <a:pPr algn="ctr">
              <a:lnSpc>
                <a:spcPts val="3699"/>
              </a:lnSpc>
              <a:buNone/>
            </a:pPr>
            <a:r>
              <a:rPr lang="en-US" sz="3473" kern="0" spc="35" dirty="0">
                <a:solidFill>
                  <a:srgbClr val="080B12"/>
                </a:solidFill>
                <a:latin typeface="Poppins" pitchFamily="34" charset="0"/>
                <a:ea typeface="Poppins" pitchFamily="34" charset="-122"/>
                <a:cs typeface="Poppins" pitchFamily="34" charset="-120"/>
              </a:rPr>
              <a:t>Million</a:t>
            </a:r>
            <a:endParaRPr lang="en-US" dirty="0"/>
          </a:p>
        </p:txBody>
      </p:sp>
      <p:sp>
        <p:nvSpPr>
          <p:cNvPr id="13" name="Object 12"/>
          <p:cNvSpPr/>
          <p:nvPr/>
        </p:nvSpPr>
        <p:spPr>
          <a:xfrm>
            <a:off x="3679115" y="3578900"/>
            <a:ext cx="1801679" cy="777358"/>
          </a:xfrm>
          <a:prstGeom prst="rect">
            <a:avLst/>
          </a:prstGeom>
          <a:noFill/>
        </p:spPr>
        <p:txBody>
          <a:bodyPr wrap="square" lIns="0" tIns="0" rIns="0" bIns="0" rtlCol="0" anchor="t"/>
          <a:lstStyle/>
          <a:p>
            <a:pPr algn="ctr">
              <a:lnSpc>
                <a:spcPts val="2042"/>
              </a:lnSpc>
              <a:buNone/>
            </a:pPr>
            <a:r>
              <a:rPr lang="en-US" sz="1620" dirty="0">
                <a:solidFill>
                  <a:srgbClr val="13643E"/>
                </a:solidFill>
                <a:latin typeface="Space Mono" pitchFamily="34" charset="0"/>
                <a:ea typeface="Space Mono" pitchFamily="34" charset="-122"/>
                <a:cs typeface="Space Mono" pitchFamily="34" charset="-120"/>
              </a:rPr>
              <a:t>People living in extreme poverty</a:t>
            </a:r>
            <a:endParaRPr lang="en-US" dirty="0"/>
          </a:p>
        </p:txBody>
      </p:sp>
      <p:sp>
        <p:nvSpPr>
          <p:cNvPr id="14" name="Object 13"/>
          <p:cNvSpPr/>
          <p:nvPr/>
        </p:nvSpPr>
        <p:spPr>
          <a:xfrm>
            <a:off x="6142089" y="95226"/>
            <a:ext cx="2928205" cy="6665833"/>
          </a:xfrm>
          <a:prstGeom prst="rect">
            <a:avLst/>
          </a:prstGeom>
          <a:solidFill>
            <a:srgbClr val="13643E"/>
          </a:solidFill>
        </p:spPr>
      </p:sp>
      <p:pic>
        <p:nvPicPr>
          <p:cNvPr id="15" name="Object 14" descr="preencoded.png"/>
          <p:cNvPicPr>
            <a:picLocks noChangeAspect="1"/>
          </p:cNvPicPr>
          <p:nvPr/>
        </p:nvPicPr>
        <p:blipFill>
          <a:blip r:embed="rId5"/>
          <a:srcRect l="31324" t="21657" r="31324" b="21657"/>
          <a:stretch/>
        </p:blipFill>
        <p:spPr>
          <a:xfrm>
            <a:off x="6142089" y="95226"/>
            <a:ext cx="2928205" cy="6665833"/>
          </a:xfrm>
          <a:prstGeom prst="rect">
            <a:avLst/>
          </a:prstGeom>
        </p:spPr>
      </p:pic>
      <p:sp>
        <p:nvSpPr>
          <p:cNvPr id="16" name="Object 15"/>
          <p:cNvSpPr/>
          <p:nvPr/>
        </p:nvSpPr>
        <p:spPr>
          <a:xfrm>
            <a:off x="6620601" y="2261622"/>
            <a:ext cx="1971182" cy="2333042"/>
          </a:xfrm>
          <a:prstGeom prst="rect">
            <a:avLst/>
          </a:prstGeom>
          <a:solidFill>
            <a:srgbClr val="FFFFFF"/>
          </a:solidFill>
        </p:spPr>
      </p:sp>
      <p:sp>
        <p:nvSpPr>
          <p:cNvPr id="17" name="Object 16"/>
          <p:cNvSpPr/>
          <p:nvPr/>
        </p:nvSpPr>
        <p:spPr>
          <a:xfrm>
            <a:off x="6836288" y="2437046"/>
            <a:ext cx="1539807" cy="722529"/>
          </a:xfrm>
          <a:prstGeom prst="rect">
            <a:avLst/>
          </a:prstGeom>
          <a:noFill/>
        </p:spPr>
        <p:txBody>
          <a:bodyPr wrap="square" lIns="0" tIns="0" rIns="0" bIns="0" rtlCol="0" anchor="t"/>
          <a:lstStyle/>
          <a:p>
            <a:pPr algn="ctr">
              <a:lnSpc>
                <a:spcPts val="5691"/>
              </a:lnSpc>
              <a:buNone/>
            </a:pPr>
            <a:r>
              <a:rPr lang="en-US" sz="5344" kern="0" spc="53" dirty="0">
                <a:solidFill>
                  <a:srgbClr val="080B12"/>
                </a:solidFill>
                <a:latin typeface="Poppins" pitchFamily="34" charset="0"/>
                <a:ea typeface="Poppins" pitchFamily="34" charset="-122"/>
                <a:cs typeface="Poppins" pitchFamily="34" charset="-120"/>
              </a:rPr>
              <a:t>114</a:t>
            </a:r>
            <a:endParaRPr lang="en-US" dirty="0"/>
          </a:p>
        </p:txBody>
      </p:sp>
      <p:sp>
        <p:nvSpPr>
          <p:cNvPr id="18" name="Object 17"/>
          <p:cNvSpPr/>
          <p:nvPr/>
        </p:nvSpPr>
        <p:spPr>
          <a:xfrm>
            <a:off x="6836288" y="3100208"/>
            <a:ext cx="1539807" cy="469659"/>
          </a:xfrm>
          <a:prstGeom prst="rect">
            <a:avLst/>
          </a:prstGeom>
          <a:noFill/>
        </p:spPr>
        <p:txBody>
          <a:bodyPr wrap="square" lIns="0" tIns="0" rIns="0" bIns="0" rtlCol="0" anchor="t"/>
          <a:lstStyle/>
          <a:p>
            <a:pPr algn="ctr">
              <a:lnSpc>
                <a:spcPts val="3699"/>
              </a:lnSpc>
              <a:buNone/>
            </a:pPr>
            <a:r>
              <a:rPr lang="en-US" sz="3473" kern="0" spc="35" dirty="0">
                <a:solidFill>
                  <a:srgbClr val="080B12"/>
                </a:solidFill>
                <a:latin typeface="Poppins" pitchFamily="34" charset="0"/>
                <a:ea typeface="Poppins" pitchFamily="34" charset="-122"/>
                <a:cs typeface="Poppins" pitchFamily="34" charset="-120"/>
              </a:rPr>
              <a:t>Million</a:t>
            </a:r>
            <a:endParaRPr lang="en-US" dirty="0"/>
          </a:p>
        </p:txBody>
      </p:sp>
      <p:sp>
        <p:nvSpPr>
          <p:cNvPr id="19" name="Object 18"/>
          <p:cNvSpPr/>
          <p:nvPr/>
        </p:nvSpPr>
        <p:spPr>
          <a:xfrm>
            <a:off x="6836288" y="3566146"/>
            <a:ext cx="1539807" cy="777358"/>
          </a:xfrm>
          <a:prstGeom prst="rect">
            <a:avLst/>
          </a:prstGeom>
          <a:noFill/>
        </p:spPr>
        <p:txBody>
          <a:bodyPr wrap="square" lIns="0" tIns="0" rIns="0" bIns="0" rtlCol="0" anchor="t"/>
          <a:lstStyle/>
          <a:p>
            <a:pPr algn="ctr">
              <a:lnSpc>
                <a:spcPts val="2042"/>
              </a:lnSpc>
              <a:buNone/>
            </a:pPr>
            <a:r>
              <a:rPr lang="en-US" sz="1620" dirty="0">
                <a:solidFill>
                  <a:srgbClr val="13643E"/>
                </a:solidFill>
                <a:latin typeface="Space Mono" pitchFamily="34" charset="0"/>
                <a:ea typeface="Space Mono" pitchFamily="34" charset="-122"/>
                <a:cs typeface="Space Mono" pitchFamily="34" charset="-120"/>
              </a:rPr>
              <a:t>Jobs lost due to COVID-19</a:t>
            </a:r>
            <a:endParaRPr lang="en-US" dirty="0"/>
          </a:p>
        </p:txBody>
      </p:sp>
      <p:sp>
        <p:nvSpPr>
          <p:cNvPr id="20" name="Object 19"/>
          <p:cNvSpPr/>
          <p:nvPr/>
        </p:nvSpPr>
        <p:spPr>
          <a:xfrm>
            <a:off x="9165521" y="95226"/>
            <a:ext cx="2928205" cy="6665833"/>
          </a:xfrm>
          <a:prstGeom prst="rect">
            <a:avLst/>
          </a:prstGeom>
          <a:solidFill>
            <a:srgbClr val="48B358"/>
          </a:solidFill>
        </p:spPr>
      </p:sp>
      <p:pic>
        <p:nvPicPr>
          <p:cNvPr id="21" name="Object 20" descr="preencoded.png"/>
          <p:cNvPicPr>
            <a:picLocks noChangeAspect="1"/>
          </p:cNvPicPr>
          <p:nvPr/>
        </p:nvPicPr>
        <p:blipFill>
          <a:blip r:embed="rId6"/>
          <a:srcRect l="30605" t="14677" r="30605" b="14677"/>
          <a:stretch/>
        </p:blipFill>
        <p:spPr>
          <a:xfrm>
            <a:off x="9165521" y="95226"/>
            <a:ext cx="2928205" cy="6665833"/>
          </a:xfrm>
          <a:prstGeom prst="rect">
            <a:avLst/>
          </a:prstGeom>
        </p:spPr>
      </p:pic>
      <p:sp>
        <p:nvSpPr>
          <p:cNvPr id="22" name="Object 21"/>
          <p:cNvSpPr/>
          <p:nvPr/>
        </p:nvSpPr>
        <p:spPr>
          <a:xfrm>
            <a:off x="9426967" y="2295631"/>
            <a:ext cx="2438492" cy="2333042"/>
          </a:xfrm>
          <a:prstGeom prst="rect">
            <a:avLst/>
          </a:prstGeom>
          <a:solidFill>
            <a:srgbClr val="FFFFFF"/>
          </a:solidFill>
        </p:spPr>
      </p:sp>
      <p:sp>
        <p:nvSpPr>
          <p:cNvPr id="23" name="Object 22"/>
          <p:cNvSpPr/>
          <p:nvPr/>
        </p:nvSpPr>
        <p:spPr>
          <a:xfrm>
            <a:off x="9619291" y="2471056"/>
            <a:ext cx="2053813" cy="722529"/>
          </a:xfrm>
          <a:prstGeom prst="rect">
            <a:avLst/>
          </a:prstGeom>
          <a:noFill/>
        </p:spPr>
        <p:txBody>
          <a:bodyPr wrap="square" lIns="0" tIns="0" rIns="0" bIns="0" rtlCol="0" anchor="t"/>
          <a:lstStyle/>
          <a:p>
            <a:pPr algn="ctr">
              <a:lnSpc>
                <a:spcPts val="5691"/>
              </a:lnSpc>
              <a:buNone/>
            </a:pPr>
            <a:r>
              <a:rPr lang="en-US" sz="5344" kern="0" spc="53" dirty="0">
                <a:solidFill>
                  <a:srgbClr val="080B12"/>
                </a:solidFill>
                <a:latin typeface="Poppins" pitchFamily="34" charset="0"/>
                <a:ea typeface="Poppins" pitchFamily="34" charset="-122"/>
                <a:cs typeface="Poppins" pitchFamily="34" charset="-120"/>
              </a:rPr>
              <a:t>375</a:t>
            </a:r>
            <a:endParaRPr lang="en-US" dirty="0"/>
          </a:p>
        </p:txBody>
      </p:sp>
      <p:sp>
        <p:nvSpPr>
          <p:cNvPr id="24" name="Object 23"/>
          <p:cNvSpPr/>
          <p:nvPr/>
        </p:nvSpPr>
        <p:spPr>
          <a:xfrm>
            <a:off x="9619291" y="3134217"/>
            <a:ext cx="2053813" cy="469659"/>
          </a:xfrm>
          <a:prstGeom prst="rect">
            <a:avLst/>
          </a:prstGeom>
          <a:noFill/>
        </p:spPr>
        <p:txBody>
          <a:bodyPr wrap="square" lIns="0" tIns="0" rIns="0" bIns="0" rtlCol="0" anchor="t"/>
          <a:lstStyle/>
          <a:p>
            <a:pPr algn="ctr">
              <a:lnSpc>
                <a:spcPts val="3699"/>
              </a:lnSpc>
              <a:buNone/>
            </a:pPr>
            <a:r>
              <a:rPr lang="en-US" sz="3473" kern="0" spc="35" dirty="0">
                <a:solidFill>
                  <a:srgbClr val="080B12"/>
                </a:solidFill>
                <a:latin typeface="Poppins" pitchFamily="34" charset="0"/>
                <a:ea typeface="Poppins" pitchFamily="34" charset="-122"/>
                <a:cs typeface="Poppins" pitchFamily="34" charset="-120"/>
              </a:rPr>
              <a:t>Million</a:t>
            </a:r>
            <a:endParaRPr lang="en-US" dirty="0"/>
          </a:p>
        </p:txBody>
      </p:sp>
      <p:sp>
        <p:nvSpPr>
          <p:cNvPr id="25" name="Object 24"/>
          <p:cNvSpPr/>
          <p:nvPr/>
        </p:nvSpPr>
        <p:spPr>
          <a:xfrm>
            <a:off x="9619291" y="3600156"/>
            <a:ext cx="2053813" cy="777358"/>
          </a:xfrm>
          <a:prstGeom prst="rect">
            <a:avLst/>
          </a:prstGeom>
          <a:noFill/>
        </p:spPr>
        <p:txBody>
          <a:bodyPr wrap="square" lIns="0" tIns="0" rIns="0" bIns="0" rtlCol="0" anchor="t"/>
          <a:lstStyle/>
          <a:p>
            <a:pPr algn="ctr">
              <a:lnSpc>
                <a:spcPts val="2042"/>
              </a:lnSpc>
              <a:buNone/>
            </a:pPr>
            <a:r>
              <a:rPr lang="en-US" sz="1620" dirty="0">
                <a:solidFill>
                  <a:srgbClr val="13643E"/>
                </a:solidFill>
                <a:latin typeface="Space Mono" pitchFamily="34" charset="0"/>
                <a:ea typeface="Space Mono" pitchFamily="34" charset="-122"/>
                <a:cs typeface="Space Mono" pitchFamily="34" charset="-120"/>
              </a:rPr>
              <a:t>Obsolete Jobs due to AI/AUTOMATION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Object 1"/>
          <p:cNvSpPr/>
          <p:nvPr/>
        </p:nvSpPr>
        <p:spPr>
          <a:xfrm>
            <a:off x="0" y="0"/>
            <a:ext cx="12188957" cy="76181"/>
          </a:xfrm>
          <a:prstGeom prst="rect">
            <a:avLst/>
          </a:prstGeom>
          <a:solidFill>
            <a:srgbClr val="13643E"/>
          </a:solidFill>
        </p:spPr>
      </p:sp>
      <p:sp>
        <p:nvSpPr>
          <p:cNvPr id="3" name="Object 2"/>
          <p:cNvSpPr/>
          <p:nvPr/>
        </p:nvSpPr>
        <p:spPr>
          <a:xfrm>
            <a:off x="0" y="398760"/>
            <a:ext cx="12477755" cy="507079"/>
          </a:xfrm>
          <a:prstGeom prst="rect">
            <a:avLst/>
          </a:prstGeom>
          <a:noFill/>
        </p:spPr>
        <p:txBody>
          <a:bodyPr wrap="square" lIns="0" tIns="0" rIns="0" bIns="0" rtlCol="0" anchor="t"/>
          <a:lstStyle/>
          <a:p>
            <a:pPr algn="ctr">
              <a:lnSpc>
                <a:spcPts val="3994"/>
              </a:lnSpc>
              <a:buNone/>
            </a:pPr>
            <a:r>
              <a:rPr lang="en-US" sz="3750" b="1" kern="0" spc="38" dirty="0">
                <a:solidFill>
                  <a:srgbClr val="080B12"/>
                </a:solidFill>
                <a:latin typeface="Poppins" pitchFamily="34" charset="0"/>
                <a:ea typeface="Poppins" pitchFamily="34" charset="-122"/>
                <a:cs typeface="Poppins" pitchFamily="34" charset="-120"/>
              </a:rPr>
              <a:t>The Peacebuilder Academy</a:t>
            </a:r>
            <a:endParaRPr lang="en-US" dirty="0"/>
          </a:p>
        </p:txBody>
      </p:sp>
      <p:sp>
        <p:nvSpPr>
          <p:cNvPr id="4" name="Object 3"/>
          <p:cNvSpPr/>
          <p:nvPr/>
        </p:nvSpPr>
        <p:spPr>
          <a:xfrm>
            <a:off x="0" y="994147"/>
            <a:ext cx="12477755" cy="399950"/>
          </a:xfrm>
          <a:prstGeom prst="rect">
            <a:avLst/>
          </a:prstGeom>
          <a:noFill/>
        </p:spPr>
        <p:txBody>
          <a:bodyPr wrap="square" lIns="0" tIns="0" rIns="0" bIns="0" rtlCol="0" anchor="t"/>
          <a:lstStyle/>
          <a:p>
            <a:pPr algn="ctr">
              <a:lnSpc>
                <a:spcPts val="3150"/>
              </a:lnSpc>
              <a:spcBef>
                <a:spcPts val="682"/>
              </a:spcBef>
              <a:buNone/>
            </a:pPr>
            <a:r>
              <a:rPr lang="en-US" sz="2250" dirty="0">
                <a:solidFill>
                  <a:srgbClr val="13643E"/>
                </a:solidFill>
                <a:latin typeface="Space Mono" pitchFamily="34" charset="0"/>
                <a:ea typeface="Space Mono" pitchFamily="34" charset="-122"/>
                <a:cs typeface="Space Mono" pitchFamily="34" charset="-120"/>
              </a:rPr>
              <a:t>Impact Incubator for All</a:t>
            </a:r>
            <a:endParaRPr lang="en-US" dirty="0"/>
          </a:p>
        </p:txBody>
      </p:sp>
      <p:sp>
        <p:nvSpPr>
          <p:cNvPr id="5" name="Object 4"/>
          <p:cNvSpPr/>
          <p:nvPr/>
        </p:nvSpPr>
        <p:spPr>
          <a:xfrm>
            <a:off x="848875" y="2583171"/>
            <a:ext cx="4502185" cy="2810392"/>
          </a:xfrm>
          <a:prstGeom prst="rect">
            <a:avLst/>
          </a:prstGeom>
          <a:solidFill>
            <a:srgbClr val="13643E"/>
          </a:solidFill>
        </p:spPr>
      </p:sp>
      <p:pic>
        <p:nvPicPr>
          <p:cNvPr id="6" name="Object 5" descr="preencoded.png"/>
          <p:cNvPicPr>
            <a:picLocks noChangeAspect="1"/>
          </p:cNvPicPr>
          <p:nvPr/>
        </p:nvPicPr>
        <p:blipFill>
          <a:blip r:embed="rId3"/>
          <a:srcRect l="3976" r="3976"/>
          <a:stretch/>
        </p:blipFill>
        <p:spPr>
          <a:xfrm>
            <a:off x="848875" y="2583171"/>
            <a:ext cx="4502185" cy="2810392"/>
          </a:xfrm>
          <a:prstGeom prst="rect">
            <a:avLst/>
          </a:prstGeom>
        </p:spPr>
      </p:pic>
      <p:pic>
        <p:nvPicPr>
          <p:cNvPr id="7" name="Object 6" descr="https://storage.googleapis.com/firebase-beautifulslides-static-assets/images/frames/Apple-Macbook-Space-Grey.30d239f0964c80a65c4c4e23d710a49c.png"/>
          <p:cNvPicPr>
            <a:picLocks noChangeAspect="1"/>
          </p:cNvPicPr>
          <p:nvPr/>
        </p:nvPicPr>
        <p:blipFill>
          <a:blip r:embed="rId4"/>
          <a:stretch>
            <a:fillRect/>
          </a:stretch>
        </p:blipFill>
        <p:spPr>
          <a:xfrm>
            <a:off x="108932" y="2333050"/>
            <a:ext cx="5985544" cy="3505173"/>
          </a:xfrm>
          <a:prstGeom prst="rect">
            <a:avLst/>
          </a:prstGeom>
        </p:spPr>
      </p:pic>
      <p:sp>
        <p:nvSpPr>
          <p:cNvPr id="8" name="Object 7"/>
          <p:cNvSpPr/>
          <p:nvPr/>
        </p:nvSpPr>
        <p:spPr>
          <a:xfrm>
            <a:off x="6367194" y="2532840"/>
            <a:ext cx="1438830" cy="3105593"/>
          </a:xfrm>
          <a:prstGeom prst="rect">
            <a:avLst/>
          </a:prstGeom>
          <a:solidFill>
            <a:srgbClr val="FDFDFE"/>
          </a:solidFill>
        </p:spPr>
      </p:sp>
      <p:pic>
        <p:nvPicPr>
          <p:cNvPr id="9" name="Object 8" descr="preencoded.png"/>
          <p:cNvPicPr>
            <a:picLocks noChangeAspect="1"/>
          </p:cNvPicPr>
          <p:nvPr/>
        </p:nvPicPr>
        <p:blipFill>
          <a:blip r:embed="rId5"/>
          <a:srcRect l="13199" t="-28722" r="13199" b="-28722"/>
          <a:stretch/>
        </p:blipFill>
        <p:spPr>
          <a:xfrm>
            <a:off x="6367194" y="2532840"/>
            <a:ext cx="1438830" cy="3105593"/>
          </a:xfrm>
          <a:prstGeom prst="rect">
            <a:avLst/>
          </a:prstGeom>
        </p:spPr>
      </p:pic>
      <p:pic>
        <p:nvPicPr>
          <p:cNvPr id="10" name="Object 9" descr="https://storage.googleapis.com/firebase-beautifulslides-static-assets/images/frames/Apple iPhone X Silver.4547369394ad88caf081f0b3464347b2.png"/>
          <p:cNvPicPr>
            <a:picLocks noChangeAspect="1"/>
          </p:cNvPicPr>
          <p:nvPr/>
        </p:nvPicPr>
        <p:blipFill>
          <a:blip r:embed="rId6"/>
          <a:stretch>
            <a:fillRect/>
          </a:stretch>
        </p:blipFill>
        <p:spPr>
          <a:xfrm>
            <a:off x="6189121" y="2304907"/>
            <a:ext cx="1791414" cy="3561459"/>
          </a:xfrm>
          <a:prstGeom prst="rect">
            <a:avLst/>
          </a:prstGeom>
        </p:spPr>
      </p:pic>
      <p:sp>
        <p:nvSpPr>
          <p:cNvPr id="11" name="Object 10"/>
          <p:cNvSpPr/>
          <p:nvPr/>
        </p:nvSpPr>
        <p:spPr>
          <a:xfrm>
            <a:off x="8372859" y="1852149"/>
            <a:ext cx="3988147" cy="4309878"/>
          </a:xfrm>
          <a:prstGeom prst="rect">
            <a:avLst/>
          </a:prstGeom>
          <a:noFill/>
        </p:spPr>
        <p:txBody>
          <a:bodyPr wrap="square" lIns="0" tIns="0" rIns="0" bIns="0" rtlCol="0" anchor="t"/>
          <a:lstStyle/>
          <a:p>
            <a:pPr marL="242900" indent="-242900" algn="l">
              <a:lnSpc>
                <a:spcPts val="2363"/>
              </a:lnSpc>
              <a:buSzPct val="100000"/>
              <a:buChar char="•"/>
            </a:pPr>
            <a:r>
              <a:rPr lang="en-US" sz="1875" dirty="0">
                <a:solidFill>
                  <a:srgbClr val="080B12"/>
                </a:solidFill>
                <a:latin typeface="Space Mono" pitchFamily="34" charset="0"/>
                <a:ea typeface="Space Mono" pitchFamily="34" charset="-122"/>
                <a:cs typeface="Space Mono" pitchFamily="34" charset="-120"/>
              </a:rPr>
              <a:t>Zero Barriers to Entry</a:t>
            </a:r>
          </a:p>
          <a:p>
            <a:pPr marL="242900" indent="-242900" algn="l">
              <a:lnSpc>
                <a:spcPts val="2363"/>
              </a:lnSpc>
              <a:spcBef>
                <a:spcPts val="1911"/>
              </a:spcBef>
              <a:buSzPct val="100000"/>
              <a:buChar char="•"/>
            </a:pPr>
            <a:r>
              <a:rPr lang="en-US" sz="1875" dirty="0">
                <a:solidFill>
                  <a:srgbClr val="080B12"/>
                </a:solidFill>
                <a:latin typeface="Space Mono" pitchFamily="34" charset="0"/>
                <a:ea typeface="Space Mono" pitchFamily="34" charset="-122"/>
                <a:cs typeface="Space Mono" pitchFamily="34" charset="-120"/>
              </a:rPr>
              <a:t>Effective Learning Style</a:t>
            </a:r>
          </a:p>
          <a:p>
            <a:pPr marL="242900" indent="-242900" algn="l">
              <a:lnSpc>
                <a:spcPts val="2363"/>
              </a:lnSpc>
              <a:spcBef>
                <a:spcPts val="1911"/>
              </a:spcBef>
              <a:buSzPct val="100000"/>
              <a:buChar char="•"/>
            </a:pPr>
            <a:r>
              <a:rPr lang="en-US" sz="1875" dirty="0">
                <a:solidFill>
                  <a:srgbClr val="080B12"/>
                </a:solidFill>
                <a:latin typeface="Space Mono" pitchFamily="34" charset="0"/>
                <a:ea typeface="Space Mono" pitchFamily="34" charset="-122"/>
                <a:cs typeface="Space Mono" pitchFamily="34" charset="-120"/>
              </a:rPr>
              <a:t>DIY/DWY/DFY</a:t>
            </a:r>
          </a:p>
          <a:p>
            <a:pPr marL="242900" indent="-242900" algn="l">
              <a:lnSpc>
                <a:spcPts val="2363"/>
              </a:lnSpc>
              <a:spcBef>
                <a:spcPts val="1911"/>
              </a:spcBef>
              <a:buSzPct val="100000"/>
              <a:buChar char="•"/>
            </a:pPr>
            <a:r>
              <a:rPr lang="en-US" sz="1875" dirty="0">
                <a:solidFill>
                  <a:srgbClr val="080B12"/>
                </a:solidFill>
                <a:latin typeface="Space Mono" pitchFamily="34" charset="0"/>
                <a:ea typeface="Space Mono" pitchFamily="34" charset="-122"/>
                <a:cs typeface="Space Mono" pitchFamily="34" charset="-120"/>
              </a:rPr>
              <a:t>On-Demand Learning</a:t>
            </a:r>
          </a:p>
          <a:p>
            <a:pPr marL="242900" indent="-242900" algn="l">
              <a:lnSpc>
                <a:spcPts val="2363"/>
              </a:lnSpc>
              <a:spcBef>
                <a:spcPts val="1911"/>
              </a:spcBef>
              <a:buSzPct val="100000"/>
              <a:buChar char="•"/>
            </a:pPr>
            <a:r>
              <a:rPr lang="en-US" sz="1875" dirty="0">
                <a:solidFill>
                  <a:srgbClr val="080B12"/>
                </a:solidFill>
                <a:latin typeface="Space Mono" pitchFamily="34" charset="0"/>
                <a:ea typeface="Space Mono" pitchFamily="34" charset="-122"/>
                <a:cs typeface="Space Mono" pitchFamily="34" charset="-120"/>
              </a:rPr>
              <a:t>Idea to Impact &amp; Income</a:t>
            </a:r>
          </a:p>
          <a:p>
            <a:pPr marL="242900" indent="-242900" algn="l">
              <a:lnSpc>
                <a:spcPts val="2363"/>
              </a:lnSpc>
              <a:spcBef>
                <a:spcPts val="1911"/>
              </a:spcBef>
              <a:buSzPct val="100000"/>
              <a:buChar char="•"/>
            </a:pPr>
            <a:r>
              <a:rPr lang="en-US" sz="1875" dirty="0">
                <a:solidFill>
                  <a:srgbClr val="080B12"/>
                </a:solidFill>
                <a:latin typeface="Space Mono" pitchFamily="34" charset="0"/>
                <a:ea typeface="Space Mono" pitchFamily="34" charset="-122"/>
                <a:cs typeface="Space Mono" pitchFamily="34" charset="-120"/>
              </a:rPr>
              <a:t>Training</a:t>
            </a:r>
          </a:p>
          <a:p>
            <a:pPr marL="485800" lvl="1" indent="-242900" algn="l">
              <a:lnSpc>
                <a:spcPts val="2100"/>
              </a:lnSpc>
              <a:spcBef>
                <a:spcPts val="448"/>
              </a:spcBef>
              <a:buSzPct val="100000"/>
              <a:buChar char="•"/>
            </a:pPr>
            <a:r>
              <a:rPr lang="en-US" sz="1500" dirty="0">
                <a:solidFill>
                  <a:srgbClr val="000000">
                    <a:alpha val="80000"/>
                  </a:srgbClr>
                </a:solidFill>
                <a:latin typeface="Space Mono" pitchFamily="34" charset="0"/>
                <a:ea typeface="Space Mono" pitchFamily="34" charset="-122"/>
                <a:cs typeface="Space Mono" pitchFamily="34" charset="-120"/>
              </a:rPr>
              <a:t>Social Entrepreneurship</a:t>
            </a:r>
          </a:p>
          <a:p>
            <a:pPr marL="485800" lvl="1" indent="-242900" algn="l">
              <a:lnSpc>
                <a:spcPts val="2100"/>
              </a:lnSpc>
              <a:spcBef>
                <a:spcPts val="441"/>
              </a:spcBef>
              <a:buSzPct val="100000"/>
              <a:buChar char="•"/>
            </a:pPr>
            <a:r>
              <a:rPr lang="en-US" sz="1500" dirty="0">
                <a:solidFill>
                  <a:srgbClr val="000000">
                    <a:alpha val="80000"/>
                  </a:srgbClr>
                </a:solidFill>
                <a:latin typeface="Space Mono" pitchFamily="34" charset="0"/>
                <a:ea typeface="Space Mono" pitchFamily="34" charset="-122"/>
                <a:cs typeface="Space Mono" pitchFamily="34" charset="-120"/>
              </a:rPr>
              <a:t>Conflict Resolution </a:t>
            </a:r>
          </a:p>
          <a:p>
            <a:pPr marL="485800" lvl="1" indent="-242900" algn="l">
              <a:lnSpc>
                <a:spcPts val="2100"/>
              </a:lnSpc>
              <a:spcBef>
                <a:spcPts val="441"/>
              </a:spcBef>
              <a:buSzPct val="100000"/>
              <a:buChar char="•"/>
            </a:pPr>
            <a:r>
              <a:rPr lang="en-US" sz="1500" dirty="0">
                <a:solidFill>
                  <a:srgbClr val="000000">
                    <a:alpha val="80000"/>
                  </a:srgbClr>
                </a:solidFill>
                <a:latin typeface="Space Mono" pitchFamily="34" charset="0"/>
                <a:ea typeface="Space Mono" pitchFamily="34" charset="-122"/>
                <a:cs typeface="Space Mono" pitchFamily="34" charset="-120"/>
              </a:rPr>
              <a:t>Mindfulness &amp; Self-Mastery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88952" cy="85704"/>
          </a:xfrm>
          <a:prstGeom prst="rect">
            <a:avLst/>
          </a:prstGeom>
        </p:spPr>
      </p:pic>
      <p:sp>
        <p:nvSpPr>
          <p:cNvPr id="3" name="Object 2"/>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080B12"/>
                </a:solidFill>
                <a:latin typeface="Poppins" pitchFamily="34" charset="0"/>
                <a:ea typeface="Poppins" pitchFamily="34" charset="-122"/>
                <a:cs typeface="Poppins" pitchFamily="34" charset="-120"/>
              </a:rPr>
              <a:t>Revenue Model</a:t>
            </a:r>
            <a:endParaRPr lang="en-US" dirty="0"/>
          </a:p>
        </p:txBody>
      </p:sp>
      <p:sp>
        <p:nvSpPr>
          <p:cNvPr id="4" name="Object 3"/>
          <p:cNvSpPr/>
          <p:nvPr/>
        </p:nvSpPr>
        <p:spPr>
          <a:xfrm>
            <a:off x="0" y="1048530"/>
            <a:ext cx="12188952" cy="373242"/>
          </a:xfrm>
          <a:prstGeom prst="rect">
            <a:avLst/>
          </a:prstGeom>
          <a:noFill/>
        </p:spPr>
        <p:txBody>
          <a:bodyPr wrap="square" lIns="0" tIns="0" rIns="0" bIns="0" rtlCol="0" anchor="t"/>
          <a:lstStyle/>
          <a:p>
            <a:pPr algn="ctr">
              <a:lnSpc>
                <a:spcPts val="2940"/>
              </a:lnSpc>
              <a:spcBef>
                <a:spcPts val="637"/>
              </a:spcBef>
              <a:buNone/>
            </a:pPr>
            <a:r>
              <a:rPr lang="en-US" sz="2100" dirty="0">
                <a:solidFill>
                  <a:srgbClr val="13643E"/>
                </a:solidFill>
                <a:latin typeface="Space Mono" pitchFamily="34" charset="0"/>
                <a:ea typeface="Space Mono" pitchFamily="34" charset="-122"/>
                <a:cs typeface="Space Mono" pitchFamily="34" charset="-120"/>
              </a:rPr>
              <a:t>&gt;250 users, projected revenue is $120,000</a:t>
            </a:r>
            <a:endParaRPr lang="en-US" dirty="0"/>
          </a:p>
        </p:txBody>
      </p:sp>
      <p:sp>
        <p:nvSpPr>
          <p:cNvPr id="5" name="Object 4"/>
          <p:cNvSpPr/>
          <p:nvPr/>
        </p:nvSpPr>
        <p:spPr>
          <a:xfrm>
            <a:off x="0" y="1635063"/>
            <a:ext cx="12188952" cy="373242"/>
          </a:xfrm>
          <a:prstGeom prst="rect">
            <a:avLst/>
          </a:prstGeom>
          <a:noFill/>
        </p:spPr>
        <p:txBody>
          <a:bodyPr wrap="square" lIns="0" tIns="0" rIns="0" bIns="0" rtlCol="0" anchor="t"/>
          <a:lstStyle/>
          <a:p>
            <a:pPr algn="ctr">
              <a:lnSpc>
                <a:spcPts val="2940"/>
              </a:lnSpc>
              <a:spcBef>
                <a:spcPts val="1646"/>
              </a:spcBef>
              <a:buNone/>
            </a:pPr>
            <a:r>
              <a:rPr lang="en-US" sz="2100" dirty="0">
                <a:solidFill>
                  <a:srgbClr val="13643E"/>
                </a:solidFill>
                <a:latin typeface="Space Mono" pitchFamily="34" charset="0"/>
                <a:ea typeface="Space Mono" pitchFamily="34" charset="-122"/>
                <a:cs typeface="Space Mono" pitchFamily="34" charset="-120"/>
              </a:rPr>
              <a:t>Churn Rate of 10% and LTV of $600</a:t>
            </a:r>
            <a:endParaRPr lang="en-US" dirty="0"/>
          </a:p>
        </p:txBody>
      </p:sp>
      <p:sp>
        <p:nvSpPr>
          <p:cNvPr id="6" name="Object 5"/>
          <p:cNvSpPr/>
          <p:nvPr/>
        </p:nvSpPr>
        <p:spPr>
          <a:xfrm>
            <a:off x="1476006" y="3136989"/>
            <a:ext cx="1428393" cy="1428393"/>
          </a:xfrm>
          <a:prstGeom prst="ellipse">
            <a:avLst/>
          </a:prstGeom>
          <a:solidFill>
            <a:srgbClr val="13643E"/>
          </a:solidFill>
        </p:spPr>
      </p:sp>
      <p:pic>
        <p:nvPicPr>
          <p:cNvPr id="7" name="Object 6"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5385" y="3424304"/>
            <a:ext cx="599925" cy="847513"/>
          </a:xfrm>
          <a:prstGeom prst="rect">
            <a:avLst/>
          </a:prstGeom>
        </p:spPr>
      </p:pic>
      <p:sp>
        <p:nvSpPr>
          <p:cNvPr id="8" name="Object 7"/>
          <p:cNvSpPr/>
          <p:nvPr/>
        </p:nvSpPr>
        <p:spPr>
          <a:xfrm>
            <a:off x="723719" y="4631445"/>
            <a:ext cx="2932967" cy="967513"/>
          </a:xfrm>
          <a:prstGeom prst="rect">
            <a:avLst/>
          </a:prstGeom>
          <a:noFill/>
        </p:spPr>
        <p:txBody>
          <a:bodyPr wrap="square" lIns="0" tIns="0" rIns="0" bIns="0" rtlCol="0" anchor="t"/>
          <a:lstStyle/>
          <a:p>
            <a:pPr algn="ctr">
              <a:lnSpc>
                <a:spcPts val="2540"/>
              </a:lnSpc>
              <a:buNone/>
            </a:pPr>
            <a:r>
              <a:rPr lang="en-US" sz="2016" dirty="0">
                <a:solidFill>
                  <a:srgbClr val="080B12"/>
                </a:solidFill>
                <a:latin typeface="Space Mono" pitchFamily="34" charset="0"/>
                <a:ea typeface="Space Mono" pitchFamily="34" charset="-122"/>
                <a:cs typeface="Space Mono" pitchFamily="34" charset="-120"/>
              </a:rPr>
              <a:t>65% Revenues from Recurring Subscription</a:t>
            </a:r>
            <a:endParaRPr lang="en-US" dirty="0"/>
          </a:p>
        </p:txBody>
      </p:sp>
      <p:sp>
        <p:nvSpPr>
          <p:cNvPr id="9" name="Object 8"/>
          <p:cNvSpPr/>
          <p:nvPr/>
        </p:nvSpPr>
        <p:spPr>
          <a:xfrm>
            <a:off x="5380280" y="3136989"/>
            <a:ext cx="1428393" cy="1428393"/>
          </a:xfrm>
          <a:prstGeom prst="ellipse">
            <a:avLst/>
          </a:prstGeom>
          <a:solidFill>
            <a:srgbClr val="48B358"/>
          </a:solidFill>
        </p:spPr>
      </p:sp>
      <p:pic>
        <p:nvPicPr>
          <p:cNvPr id="10" name="Object 9"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09907" y="3608441"/>
            <a:ext cx="571357" cy="504699"/>
          </a:xfrm>
          <a:prstGeom prst="rect">
            <a:avLst/>
          </a:prstGeom>
        </p:spPr>
      </p:pic>
      <p:sp>
        <p:nvSpPr>
          <p:cNvPr id="11" name="Object 10"/>
          <p:cNvSpPr/>
          <p:nvPr/>
        </p:nvSpPr>
        <p:spPr>
          <a:xfrm>
            <a:off x="4455157" y="4631445"/>
            <a:ext cx="3278638" cy="967513"/>
          </a:xfrm>
          <a:prstGeom prst="rect">
            <a:avLst/>
          </a:prstGeom>
          <a:noFill/>
        </p:spPr>
        <p:txBody>
          <a:bodyPr wrap="square" lIns="0" tIns="0" rIns="0" bIns="0" rtlCol="0" anchor="t"/>
          <a:lstStyle/>
          <a:p>
            <a:pPr algn="ctr">
              <a:lnSpc>
                <a:spcPts val="2540"/>
              </a:lnSpc>
              <a:buNone/>
            </a:pPr>
            <a:r>
              <a:rPr lang="en-US" sz="2016" dirty="0">
                <a:solidFill>
                  <a:srgbClr val="080B12"/>
                </a:solidFill>
                <a:latin typeface="Space Mono" pitchFamily="34" charset="0"/>
                <a:ea typeface="Space Mono" pitchFamily="34" charset="-122"/>
                <a:cs typeface="Space Mono" pitchFamily="34" charset="-120"/>
              </a:rPr>
              <a:t>20% Total Revenues from Meditation and Motivation Programs</a:t>
            </a:r>
            <a:endParaRPr lang="en-US" dirty="0"/>
          </a:p>
        </p:txBody>
      </p:sp>
      <p:sp>
        <p:nvSpPr>
          <p:cNvPr id="12" name="Object 11"/>
          <p:cNvSpPr/>
          <p:nvPr/>
        </p:nvSpPr>
        <p:spPr>
          <a:xfrm>
            <a:off x="9284553" y="3136989"/>
            <a:ext cx="1428393" cy="1428393"/>
          </a:xfrm>
          <a:prstGeom prst="ellipse">
            <a:avLst/>
          </a:prstGeom>
          <a:solidFill>
            <a:srgbClr val="13643E"/>
          </a:solidFill>
        </p:spPr>
      </p:sp>
      <p:pic>
        <p:nvPicPr>
          <p:cNvPr id="13" name="Object 12"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0924" y="3524742"/>
            <a:ext cx="542789" cy="657061"/>
          </a:xfrm>
          <a:prstGeom prst="rect">
            <a:avLst/>
          </a:prstGeom>
        </p:spPr>
      </p:pic>
      <p:sp>
        <p:nvSpPr>
          <p:cNvPr id="14" name="Object 13"/>
          <p:cNvSpPr/>
          <p:nvPr/>
        </p:nvSpPr>
        <p:spPr>
          <a:xfrm>
            <a:off x="8359431" y="4631445"/>
            <a:ext cx="3278638" cy="967513"/>
          </a:xfrm>
          <a:prstGeom prst="rect">
            <a:avLst/>
          </a:prstGeom>
          <a:noFill/>
        </p:spPr>
        <p:txBody>
          <a:bodyPr wrap="square" lIns="0" tIns="0" rIns="0" bIns="0" rtlCol="0" anchor="t"/>
          <a:lstStyle/>
          <a:p>
            <a:pPr algn="ctr">
              <a:lnSpc>
                <a:spcPts val="2540"/>
              </a:lnSpc>
              <a:buNone/>
            </a:pPr>
            <a:r>
              <a:rPr lang="en-US" sz="2016" dirty="0">
                <a:solidFill>
                  <a:srgbClr val="080B12"/>
                </a:solidFill>
                <a:latin typeface="Space Mono" pitchFamily="34" charset="0"/>
                <a:ea typeface="Space Mono" pitchFamily="34" charset="-122"/>
                <a:cs typeface="Space Mono" pitchFamily="34" charset="-120"/>
              </a:rPr>
              <a:t>15% Revenue from College and University Programs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88952" cy="85704"/>
          </a:xfrm>
          <a:prstGeom prst="rect">
            <a:avLst/>
          </a:prstGeom>
        </p:spPr>
      </p:pic>
      <p:sp>
        <p:nvSpPr>
          <p:cNvPr id="3" name="Object 2"/>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080B12"/>
                </a:solidFill>
                <a:latin typeface="Poppins" pitchFamily="34" charset="0"/>
                <a:ea typeface="Poppins" pitchFamily="34" charset="-122"/>
                <a:cs typeface="Poppins" pitchFamily="34" charset="-120"/>
              </a:rPr>
              <a:t>Total Addressable Market (TAM)</a:t>
            </a:r>
            <a:endParaRPr lang="en-US" dirty="0"/>
          </a:p>
        </p:txBody>
      </p:sp>
      <p:pic>
        <p:nvPicPr>
          <p:cNvPr id="4" name="Object 3" descr="preencoded.png"/>
          <p:cNvPicPr>
            <a:picLocks noChangeAspect="1"/>
          </p:cNvPicPr>
          <p:nvPr/>
        </p:nvPicPr>
        <p:blipFill>
          <a:blip r:embed="rId5"/>
          <a:stretch>
            <a:fillRect/>
          </a:stretch>
        </p:blipFill>
        <p:spPr>
          <a:xfrm>
            <a:off x="285679" y="1437915"/>
            <a:ext cx="5904024" cy="4094726"/>
          </a:xfrm>
          <a:prstGeom prst="rect">
            <a:avLst/>
          </a:prstGeom>
        </p:spPr>
      </p:pic>
      <p:pic>
        <p:nvPicPr>
          <p:cNvPr id="5" name="Object 4" descr="preencoded.png"/>
          <p:cNvPicPr>
            <a:picLocks noChangeAspect="1"/>
          </p:cNvPicPr>
          <p:nvPr/>
        </p:nvPicPr>
        <p:blipFill>
          <a:blip r:embed="rId6"/>
          <a:stretch>
            <a:fillRect/>
          </a:stretch>
        </p:blipFill>
        <p:spPr>
          <a:xfrm>
            <a:off x="5999250" y="1437915"/>
            <a:ext cx="5904024" cy="4094726"/>
          </a:xfrm>
          <a:prstGeom prst="rect">
            <a:avLst/>
          </a:prstGeom>
        </p:spPr>
      </p:pic>
      <p:sp>
        <p:nvSpPr>
          <p:cNvPr id="6" name="Object 5"/>
          <p:cNvSpPr/>
          <p:nvPr/>
        </p:nvSpPr>
        <p:spPr>
          <a:xfrm>
            <a:off x="0" y="5913546"/>
            <a:ext cx="12188952" cy="942739"/>
          </a:xfrm>
          <a:prstGeom prst="rect">
            <a:avLst/>
          </a:prstGeom>
          <a:solidFill>
            <a:srgbClr val="13643E"/>
          </a:solidFill>
        </p:spPr>
      </p:sp>
      <p:sp>
        <p:nvSpPr>
          <p:cNvPr id="7" name="Object 6"/>
          <p:cNvSpPr/>
          <p:nvPr/>
        </p:nvSpPr>
        <p:spPr>
          <a:xfrm>
            <a:off x="-95226" y="6199746"/>
            <a:ext cx="12379404" cy="358363"/>
          </a:xfrm>
          <a:prstGeom prst="rect">
            <a:avLst/>
          </a:prstGeom>
          <a:noFill/>
        </p:spPr>
        <p:txBody>
          <a:bodyPr wrap="square" lIns="0" tIns="0" rIns="0" bIns="0" rtlCol="0" anchor="t"/>
          <a:lstStyle/>
          <a:p>
            <a:pPr algn="ctr">
              <a:lnSpc>
                <a:spcPts val="2822"/>
              </a:lnSpc>
              <a:buNone/>
            </a:pPr>
            <a:r>
              <a:rPr lang="en-US" sz="2016" dirty="0">
                <a:solidFill>
                  <a:srgbClr val="FFFFFF">
                    <a:alpha val="80000"/>
                  </a:srgbClr>
                </a:solidFill>
                <a:latin typeface="Space Mono" pitchFamily="34" charset="0"/>
                <a:ea typeface="Space Mono" pitchFamily="34" charset="-122"/>
                <a:cs typeface="Space Mono" pitchFamily="34" charset="-120"/>
              </a:rPr>
              <a:t>Grassroot Peacebuilders expect the TAM of $2B to $5B</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88952" cy="85704"/>
          </a:xfrm>
          <a:prstGeom prst="rect">
            <a:avLst/>
          </a:prstGeom>
        </p:spPr>
      </p:pic>
      <p:sp>
        <p:nvSpPr>
          <p:cNvPr id="3" name="Object 2"/>
          <p:cNvSpPr/>
          <p:nvPr/>
        </p:nvSpPr>
        <p:spPr>
          <a:xfrm>
            <a:off x="0" y="373242"/>
            <a:ext cx="12188952" cy="674395"/>
          </a:xfrm>
          <a:prstGeom prst="rect">
            <a:avLst/>
          </a:prstGeom>
          <a:noFill/>
        </p:spPr>
        <p:txBody>
          <a:bodyPr wrap="square" lIns="0" tIns="0" rIns="0" bIns="0" rtlCol="0" anchor="t"/>
          <a:lstStyle/>
          <a:p>
            <a:pPr algn="ctr">
              <a:lnSpc>
                <a:spcPts val="5311"/>
              </a:lnSpc>
              <a:buNone/>
            </a:pPr>
            <a:r>
              <a:rPr lang="en-US" sz="4988" b="1" kern="0" spc="50" dirty="0">
                <a:solidFill>
                  <a:srgbClr val="080B12"/>
                </a:solidFill>
                <a:latin typeface="Poppins" pitchFamily="34" charset="0"/>
                <a:ea typeface="Poppins" pitchFamily="34" charset="-122"/>
                <a:cs typeface="Poppins" pitchFamily="34" charset="-120"/>
              </a:rPr>
              <a:t>Our Secret Sauce</a:t>
            </a:r>
            <a:endParaRPr lang="en-US" dirty="0"/>
          </a:p>
        </p:txBody>
      </p:sp>
      <p:pic>
        <p:nvPicPr>
          <p:cNvPr id="4" name="Object 3"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407" y="3681921"/>
            <a:ext cx="4247088" cy="685629"/>
          </a:xfrm>
          <a:prstGeom prst="rect">
            <a:avLst/>
          </a:prstGeom>
        </p:spPr>
      </p:pic>
      <p:pic>
        <p:nvPicPr>
          <p:cNvPr id="5" name="Object 4"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79430" y="2958202"/>
            <a:ext cx="3218645" cy="685629"/>
          </a:xfrm>
          <a:prstGeom prst="rect">
            <a:avLst/>
          </a:prstGeom>
        </p:spPr>
      </p:pic>
      <p:pic>
        <p:nvPicPr>
          <p:cNvPr id="6" name="Object 5"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21352" y="4405640"/>
            <a:ext cx="3161509" cy="685629"/>
          </a:xfrm>
          <a:prstGeom prst="rect">
            <a:avLst/>
          </a:prstGeom>
        </p:spPr>
      </p:pic>
      <p:pic>
        <p:nvPicPr>
          <p:cNvPr id="7" name="Object 6"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21874" y="5139548"/>
            <a:ext cx="2180680" cy="552312"/>
          </a:xfrm>
          <a:prstGeom prst="rect">
            <a:avLst/>
          </a:prstGeom>
        </p:spPr>
      </p:pic>
      <p:pic>
        <p:nvPicPr>
          <p:cNvPr id="8" name="Object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61993" y="2358943"/>
            <a:ext cx="2018795" cy="552312"/>
          </a:xfrm>
          <a:prstGeom prst="rect">
            <a:avLst/>
          </a:prstGeom>
        </p:spPr>
      </p:pic>
      <p:pic>
        <p:nvPicPr>
          <p:cNvPr id="9" name="Object 8" descr="preencoded.png"/>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643238" y="4395260"/>
            <a:ext cx="542789" cy="552312"/>
          </a:xfrm>
          <a:prstGeom prst="rect">
            <a:avLst/>
          </a:prstGeom>
        </p:spPr>
      </p:pic>
      <p:pic>
        <p:nvPicPr>
          <p:cNvPr id="10" name="Object 9" descr="preencoded.png"/>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206333" y="3082662"/>
            <a:ext cx="247588" cy="552312"/>
          </a:xfrm>
          <a:prstGeom prst="rect">
            <a:avLst/>
          </a:prstGeom>
        </p:spPr>
      </p:pic>
      <p:pic>
        <p:nvPicPr>
          <p:cNvPr id="11" name="Object 10" descr="preencoded.png"/>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891588" y="3085328"/>
            <a:ext cx="466608" cy="542789"/>
          </a:xfrm>
          <a:prstGeom prst="rect">
            <a:avLst/>
          </a:prstGeom>
        </p:spPr>
      </p:pic>
      <p:pic>
        <p:nvPicPr>
          <p:cNvPr id="12" name="Object 11" descr="preencoded.png"/>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387766" y="3348534"/>
            <a:ext cx="552312" cy="1123669"/>
          </a:xfrm>
          <a:prstGeom prst="rect">
            <a:avLst/>
          </a:prstGeom>
        </p:spPr>
      </p:pic>
      <p:pic>
        <p:nvPicPr>
          <p:cNvPr id="13" name="Object 12" descr="preencoded.png"/>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261303" y="2320853"/>
            <a:ext cx="2066408" cy="552312"/>
          </a:xfrm>
          <a:prstGeom prst="rect">
            <a:avLst/>
          </a:prstGeom>
        </p:spPr>
      </p:pic>
      <p:pic>
        <p:nvPicPr>
          <p:cNvPr id="14" name="Object 13" descr="preencoded.png"/>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4801304" y="5748995"/>
            <a:ext cx="2647288" cy="552312"/>
          </a:xfrm>
          <a:prstGeom prst="rect">
            <a:avLst/>
          </a:prstGeom>
        </p:spPr>
      </p:pic>
      <p:pic>
        <p:nvPicPr>
          <p:cNvPr id="15" name="Object 14" descr="preencoded.png"/>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7048261" y="5111647"/>
            <a:ext cx="1142714" cy="409473"/>
          </a:xfrm>
          <a:prstGeom prst="rect">
            <a:avLst/>
          </a:prstGeom>
        </p:spPr>
      </p:pic>
      <p:pic>
        <p:nvPicPr>
          <p:cNvPr id="16" name="Object 15" descr="preencoded.png"/>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5483221" y="1912047"/>
            <a:ext cx="2352087" cy="409473"/>
          </a:xfrm>
          <a:prstGeom prst="rect">
            <a:avLst/>
          </a:prstGeom>
        </p:spPr>
      </p:pic>
      <p:pic>
        <p:nvPicPr>
          <p:cNvPr id="17" name="Object 16" descr="preencoded.png"/>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3194268" y="4502199"/>
            <a:ext cx="1152237" cy="409473"/>
          </a:xfrm>
          <a:prstGeom prst="rect">
            <a:avLst/>
          </a:prstGeom>
        </p:spPr>
      </p:pic>
      <p:pic>
        <p:nvPicPr>
          <p:cNvPr id="18" name="Object 17" descr="preencoded.png"/>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8388952" y="2362181"/>
            <a:ext cx="409473" cy="3323394"/>
          </a:xfrm>
          <a:prstGeom prst="rect">
            <a:avLst/>
          </a:prstGeom>
        </p:spPr>
      </p:pic>
      <p:pic>
        <p:nvPicPr>
          <p:cNvPr id="19" name="Object 18" descr="preencoded.png"/>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8846321" y="3337107"/>
            <a:ext cx="409473" cy="1409348"/>
          </a:xfrm>
          <a:prstGeom prst="rect">
            <a:avLst/>
          </a:prstGeom>
        </p:spPr>
      </p:pic>
      <p:pic>
        <p:nvPicPr>
          <p:cNvPr id="20" name="Object 19" descr="preencoded.png"/>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445409" y="5111647"/>
            <a:ext cx="2361609" cy="409473"/>
          </a:xfrm>
          <a:prstGeom prst="rect">
            <a:avLst/>
          </a:prstGeom>
        </p:spPr>
      </p:pic>
      <p:pic>
        <p:nvPicPr>
          <p:cNvPr id="21" name="Object 20" descr="preencoded.png"/>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2451600" y="2904399"/>
            <a:ext cx="1695026" cy="409473"/>
          </a:xfrm>
          <a:prstGeom prst="rect">
            <a:avLst/>
          </a:prstGeom>
        </p:spPr>
      </p:pic>
      <p:pic>
        <p:nvPicPr>
          <p:cNvPr id="22" name="Object 21" descr="preencoded.png"/>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3100086" y="1873956"/>
            <a:ext cx="2333042" cy="409473"/>
          </a:xfrm>
          <a:prstGeom prst="rect">
            <a:avLst/>
          </a:prstGeom>
        </p:spPr>
      </p:pic>
      <p:pic>
        <p:nvPicPr>
          <p:cNvPr id="23" name="Object 22" descr="preencoded.png"/>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3416715" y="5540831"/>
            <a:ext cx="1314121" cy="276156"/>
          </a:xfrm>
          <a:prstGeom prst="rect">
            <a:avLst/>
          </a:prstGeom>
        </p:spPr>
      </p:pic>
      <p:pic>
        <p:nvPicPr>
          <p:cNvPr id="24" name="Object 23" descr="preencoded.png"/>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5553017" y="1617512"/>
            <a:ext cx="1761684" cy="276156"/>
          </a:xfrm>
          <a:prstGeom prst="rect">
            <a:avLst/>
          </a:prstGeom>
        </p:spPr>
      </p:pic>
      <p:pic>
        <p:nvPicPr>
          <p:cNvPr id="25" name="Object 24" descr="preencoded.png"/>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2347709" y="3941031"/>
            <a:ext cx="999875" cy="276156"/>
          </a:xfrm>
          <a:prstGeom prst="rect">
            <a:avLst/>
          </a:prstGeom>
        </p:spPr>
      </p:pic>
      <p:pic>
        <p:nvPicPr>
          <p:cNvPr id="26" name="Object 25" descr="preencoded.png"/>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507253" y="5693193"/>
            <a:ext cx="1856911" cy="276156"/>
          </a:xfrm>
          <a:prstGeom prst="rect">
            <a:avLst/>
          </a:prstGeom>
        </p:spPr>
      </p:pic>
      <p:pic>
        <p:nvPicPr>
          <p:cNvPr id="27" name="Object 26" descr="preencoded.png"/>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7431260" y="2645955"/>
            <a:ext cx="857036" cy="276156"/>
          </a:xfrm>
          <a:prstGeom prst="rect">
            <a:avLst/>
          </a:prstGeom>
        </p:spPr>
      </p:pic>
      <p:pic>
        <p:nvPicPr>
          <p:cNvPr id="28" name="Object 27" descr="preencoded.png"/>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2171536" y="3598217"/>
            <a:ext cx="1171282" cy="276156"/>
          </a:xfrm>
          <a:prstGeom prst="rect">
            <a:avLst/>
          </a:prstGeom>
        </p:spPr>
      </p:pic>
      <p:pic>
        <p:nvPicPr>
          <p:cNvPr id="29" name="Object 28" descr="preencoded.png"/>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9302267" y="3342248"/>
            <a:ext cx="276156" cy="1133192"/>
          </a:xfrm>
          <a:prstGeom prst="rect">
            <a:avLst/>
          </a:prstGeom>
        </p:spPr>
      </p:pic>
      <p:pic>
        <p:nvPicPr>
          <p:cNvPr id="30" name="Object 29" descr="preencoded.png"/>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8835082" y="3026860"/>
            <a:ext cx="1028443" cy="276156"/>
          </a:xfrm>
          <a:prstGeom prst="rect">
            <a:avLst/>
          </a:prstGeom>
        </p:spPr>
      </p:pic>
      <p:pic>
        <p:nvPicPr>
          <p:cNvPr id="31" name="Object 30" descr="preencoded.png"/>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2985721" y="4245088"/>
            <a:ext cx="142839" cy="657061"/>
          </a:xfrm>
          <a:prstGeom prst="rect">
            <a:avLst/>
          </a:prstGeom>
        </p:spPr>
      </p:pic>
      <p:pic>
        <p:nvPicPr>
          <p:cNvPr id="32" name="Object 31" descr="preencoded.png"/>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52613" y="4941573"/>
            <a:ext cx="885604" cy="142839"/>
          </a:xfrm>
          <a:prstGeom prst="rect">
            <a:avLst/>
          </a:prstGeom>
        </p:spPr>
      </p:pic>
      <p:pic>
        <p:nvPicPr>
          <p:cNvPr id="33" name="Object 32" descr="preencoded.png"/>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5127742" y="4103582"/>
            <a:ext cx="390427" cy="142839"/>
          </a:xfrm>
          <a:prstGeom prst="rect">
            <a:avLst/>
          </a:prstGeom>
        </p:spPr>
      </p:pic>
      <p:pic>
        <p:nvPicPr>
          <p:cNvPr id="34" name="Object 33" descr="preencoded.png"/>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7447067" y="2466358"/>
            <a:ext cx="504699" cy="142839"/>
          </a:xfrm>
          <a:prstGeom prst="rect">
            <a:avLst/>
          </a:prstGeom>
        </p:spPr>
      </p:pic>
      <p:pic>
        <p:nvPicPr>
          <p:cNvPr id="35" name="Object 34" descr="preencoded.png"/>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2847361" y="3417953"/>
            <a:ext cx="495176" cy="142839"/>
          </a:xfrm>
          <a:prstGeom prst="rect">
            <a:avLst/>
          </a:prstGeom>
        </p:spPr>
      </p:pic>
      <p:pic>
        <p:nvPicPr>
          <p:cNvPr id="36" name="Object 35" descr="preencoded.png"/>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5344190" y="3798859"/>
            <a:ext cx="142839" cy="142839"/>
          </a:xfrm>
          <a:prstGeom prst="rect">
            <a:avLst/>
          </a:prstGeom>
        </p:spPr>
      </p:pic>
      <p:pic>
        <p:nvPicPr>
          <p:cNvPr id="37" name="Object 36" descr="preencoded.png"/>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8168501" y="4017117"/>
            <a:ext cx="142839" cy="276156"/>
          </a:xfrm>
          <a:prstGeom prst="rect">
            <a:avLst/>
          </a:prstGeom>
        </p:spPr>
      </p:pic>
      <p:pic>
        <p:nvPicPr>
          <p:cNvPr id="38" name="Object 37" descr="preencoded.png"/>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8820518" y="4789211"/>
            <a:ext cx="504699" cy="142839"/>
          </a:xfrm>
          <a:prstGeom prst="rect">
            <a:avLst/>
          </a:prstGeom>
        </p:spPr>
      </p:pic>
      <p:pic>
        <p:nvPicPr>
          <p:cNvPr id="39" name="Object 38" descr="preencoded.png"/>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8052805" y="1689884"/>
            <a:ext cx="142839" cy="933217"/>
          </a:xfrm>
          <a:prstGeom prst="rect">
            <a:avLst/>
          </a:prstGeom>
        </p:spPr>
      </p:pic>
      <p:pic>
        <p:nvPicPr>
          <p:cNvPr id="40" name="Object 39" descr="preencoded.png"/>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7029314" y="5551020"/>
            <a:ext cx="438040" cy="142839"/>
          </a:xfrm>
          <a:prstGeom prst="rect">
            <a:avLst/>
          </a:prstGeom>
        </p:spPr>
      </p:pic>
      <p:pic>
        <p:nvPicPr>
          <p:cNvPr id="41" name="Object 40" descr="preencoded.png"/>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3032765" y="4941573"/>
            <a:ext cx="390427" cy="142839"/>
          </a:xfrm>
          <a:prstGeom prst="rect">
            <a:avLst/>
          </a:prstGeom>
        </p:spPr>
      </p:pic>
      <p:pic>
        <p:nvPicPr>
          <p:cNvPr id="42" name="Object 41" descr="preencoded.png"/>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8849653" y="4979663"/>
            <a:ext cx="409473" cy="142839"/>
          </a:xfrm>
          <a:prstGeom prst="rect">
            <a:avLst/>
          </a:prstGeom>
        </p:spPr>
      </p:pic>
      <p:pic>
        <p:nvPicPr>
          <p:cNvPr id="43" name="Object 42" descr="preencoded.png"/>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4139198" y="5855744"/>
            <a:ext cx="542789" cy="142839"/>
          </a:xfrm>
          <a:prstGeom prst="rect">
            <a:avLst/>
          </a:prstGeom>
        </p:spPr>
      </p:pic>
      <p:pic>
        <p:nvPicPr>
          <p:cNvPr id="44" name="Object 43" descr="preencoded.png"/>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3974743" y="3411574"/>
            <a:ext cx="133317" cy="228543"/>
          </a:xfrm>
          <a:prstGeom prst="rect">
            <a:avLst/>
          </a:prstGeom>
        </p:spPr>
      </p:pic>
      <p:pic>
        <p:nvPicPr>
          <p:cNvPr id="45" name="Object 44" descr="preencoded.png"/>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8817372" y="2846596"/>
            <a:ext cx="666583" cy="142839"/>
          </a:xfrm>
          <a:prstGeom prst="rect">
            <a:avLst/>
          </a:prstGeom>
        </p:spPr>
      </p:pic>
      <p:pic>
        <p:nvPicPr>
          <p:cNvPr id="46" name="Object 45" descr="preencoded.png"/>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2413700" y="4294035"/>
            <a:ext cx="514221" cy="142839"/>
          </a:xfrm>
          <a:prstGeom prst="rect">
            <a:avLst/>
          </a:prstGeom>
        </p:spPr>
      </p:pic>
      <p:pic>
        <p:nvPicPr>
          <p:cNvPr id="47" name="Object 46" descr="preencoded.png"/>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5129737" y="3799525"/>
            <a:ext cx="152362" cy="133317"/>
          </a:xfrm>
          <a:prstGeom prst="rect">
            <a:avLst/>
          </a:prstGeom>
        </p:spPr>
      </p:pic>
      <p:pic>
        <p:nvPicPr>
          <p:cNvPr id="48" name="Object 47" descr="preencoded.png"/>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2539870" y="4484487"/>
            <a:ext cx="380905" cy="142839"/>
          </a:xfrm>
          <a:prstGeom prst="rect">
            <a:avLst/>
          </a:prstGeom>
        </p:spPr>
      </p:pic>
      <p:pic>
        <p:nvPicPr>
          <p:cNvPr id="49" name="Object 48" descr="preencoded.png"/>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9385968" y="4515816"/>
            <a:ext cx="142839" cy="609448"/>
          </a:xfrm>
          <a:prstGeom prst="rect">
            <a:avLst/>
          </a:prstGeom>
        </p:spPr>
      </p:pic>
      <p:pic>
        <p:nvPicPr>
          <p:cNvPr id="50" name="Object 49" descr="preencoded.png"/>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8825659" y="5170115"/>
            <a:ext cx="533267" cy="142839"/>
          </a:xfrm>
          <a:prstGeom prst="rect">
            <a:avLst/>
          </a:prstGeom>
        </p:spPr>
      </p:pic>
      <p:pic>
        <p:nvPicPr>
          <p:cNvPr id="51" name="Object 50" descr="preencoded.png"/>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2566631" y="4674939"/>
            <a:ext cx="361860" cy="142839"/>
          </a:xfrm>
          <a:prstGeom prst="rect">
            <a:avLst/>
          </a:prstGeom>
        </p:spPr>
      </p:pic>
      <p:pic>
        <p:nvPicPr>
          <p:cNvPr id="52" name="Object 51" descr="preencoded.png"/>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4814924" y="1703882"/>
            <a:ext cx="676106" cy="142839"/>
          </a:xfrm>
          <a:prstGeom prst="rect">
            <a:avLst/>
          </a:prstGeom>
        </p:spPr>
      </p:pic>
      <p:pic>
        <p:nvPicPr>
          <p:cNvPr id="53" name="Object 52" descr="preencoded.png"/>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7490873" y="6008773"/>
            <a:ext cx="504699" cy="1428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80B12"/>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88952" cy="85704"/>
          </a:xfrm>
          <a:prstGeom prst="rect">
            <a:avLst/>
          </a:prstGeom>
        </p:spPr>
      </p:pic>
      <p:sp>
        <p:nvSpPr>
          <p:cNvPr id="3" name="Object 2"/>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FFFFFF"/>
                </a:solidFill>
                <a:latin typeface="Poppins" pitchFamily="34" charset="0"/>
                <a:ea typeface="Poppins" pitchFamily="34" charset="-122"/>
                <a:cs typeface="Poppins" pitchFamily="34" charset="-120"/>
              </a:rPr>
              <a:t>Sales and Marketing</a:t>
            </a:r>
            <a:endParaRPr lang="en-US" dirty="0"/>
          </a:p>
        </p:txBody>
      </p:sp>
      <p:sp>
        <p:nvSpPr>
          <p:cNvPr id="4" name="Object 3"/>
          <p:cNvSpPr/>
          <p:nvPr/>
        </p:nvSpPr>
        <p:spPr>
          <a:xfrm>
            <a:off x="476131" y="1628368"/>
            <a:ext cx="2752037" cy="1542664"/>
          </a:xfrm>
          <a:prstGeom prst="rect">
            <a:avLst/>
          </a:prstGeom>
          <a:solidFill>
            <a:srgbClr val="FFFFFF"/>
          </a:solidFill>
        </p:spPr>
      </p:sp>
      <p:sp>
        <p:nvSpPr>
          <p:cNvPr id="5" name="Object 4"/>
          <p:cNvSpPr/>
          <p:nvPr/>
        </p:nvSpPr>
        <p:spPr>
          <a:xfrm>
            <a:off x="476131" y="1628368"/>
            <a:ext cx="2752037" cy="1542664"/>
          </a:xfrm>
          <a:prstGeom prst="rect">
            <a:avLst/>
          </a:prstGeom>
          <a:noFill/>
        </p:spPr>
      </p:sp>
      <p:sp>
        <p:nvSpPr>
          <p:cNvPr id="6" name="Object 5"/>
          <p:cNvSpPr/>
          <p:nvPr/>
        </p:nvSpPr>
        <p:spPr>
          <a:xfrm>
            <a:off x="476131" y="1628368"/>
            <a:ext cx="2752037" cy="1542664"/>
          </a:xfrm>
          <a:prstGeom prst="rect">
            <a:avLst/>
          </a:prstGeom>
          <a:solidFill>
            <a:srgbClr val="FFFFFF"/>
          </a:solidFill>
        </p:spPr>
      </p:sp>
      <p:pic>
        <p:nvPicPr>
          <p:cNvPr id="7" name="Object 6" descr="preencoded.png"/>
          <p:cNvPicPr>
            <a:picLocks noChangeAspect="1"/>
          </p:cNvPicPr>
          <p:nvPr/>
        </p:nvPicPr>
        <p:blipFill>
          <a:blip r:embed="rId5"/>
          <a:srcRect l="-5556" t="-18513" r="-5556" b="-18513"/>
          <a:stretch/>
        </p:blipFill>
        <p:spPr>
          <a:xfrm>
            <a:off x="857036" y="1818820"/>
            <a:ext cx="1990227" cy="1161759"/>
          </a:xfrm>
          <a:prstGeom prst="rect">
            <a:avLst/>
          </a:prstGeom>
        </p:spPr>
      </p:pic>
      <p:sp>
        <p:nvSpPr>
          <p:cNvPr id="8" name="Object 7"/>
          <p:cNvSpPr/>
          <p:nvPr/>
        </p:nvSpPr>
        <p:spPr>
          <a:xfrm>
            <a:off x="3304349" y="1628368"/>
            <a:ext cx="2752037" cy="1542664"/>
          </a:xfrm>
          <a:prstGeom prst="rect">
            <a:avLst/>
          </a:prstGeom>
          <a:solidFill>
            <a:srgbClr val="FFFFFF"/>
          </a:solidFill>
        </p:spPr>
      </p:sp>
      <p:sp>
        <p:nvSpPr>
          <p:cNvPr id="9" name="Object 8"/>
          <p:cNvSpPr/>
          <p:nvPr/>
        </p:nvSpPr>
        <p:spPr>
          <a:xfrm>
            <a:off x="3304349" y="1628368"/>
            <a:ext cx="2752037" cy="1542664"/>
          </a:xfrm>
          <a:prstGeom prst="rect">
            <a:avLst/>
          </a:prstGeom>
          <a:noFill/>
        </p:spPr>
      </p:sp>
      <p:sp>
        <p:nvSpPr>
          <p:cNvPr id="10" name="Object 9"/>
          <p:cNvSpPr/>
          <p:nvPr/>
        </p:nvSpPr>
        <p:spPr>
          <a:xfrm>
            <a:off x="3304349" y="1628368"/>
            <a:ext cx="2752037" cy="1542664"/>
          </a:xfrm>
          <a:prstGeom prst="rect">
            <a:avLst/>
          </a:prstGeom>
          <a:solidFill>
            <a:srgbClr val="FFFFFF"/>
          </a:solidFill>
        </p:spPr>
      </p:sp>
      <p:pic>
        <p:nvPicPr>
          <p:cNvPr id="11" name="Object 10" descr="preencoded.png"/>
          <p:cNvPicPr>
            <a:picLocks noChangeAspect="1"/>
          </p:cNvPicPr>
          <p:nvPr/>
        </p:nvPicPr>
        <p:blipFill>
          <a:blip r:embed="rId6"/>
          <a:srcRect l="-26586" t="-4660" r="-26586" b="-4659"/>
          <a:stretch/>
        </p:blipFill>
        <p:spPr>
          <a:xfrm>
            <a:off x="3685253" y="1818820"/>
            <a:ext cx="1990227" cy="1161759"/>
          </a:xfrm>
          <a:prstGeom prst="rect">
            <a:avLst/>
          </a:prstGeom>
        </p:spPr>
      </p:pic>
      <p:sp>
        <p:nvSpPr>
          <p:cNvPr id="12" name="Object 11"/>
          <p:cNvSpPr/>
          <p:nvPr/>
        </p:nvSpPr>
        <p:spPr>
          <a:xfrm>
            <a:off x="6132566" y="1628368"/>
            <a:ext cx="2752037" cy="1542664"/>
          </a:xfrm>
          <a:prstGeom prst="rect">
            <a:avLst/>
          </a:prstGeom>
          <a:solidFill>
            <a:srgbClr val="FFFFFF"/>
          </a:solidFill>
        </p:spPr>
      </p:sp>
      <p:sp>
        <p:nvSpPr>
          <p:cNvPr id="13" name="Object 12"/>
          <p:cNvSpPr/>
          <p:nvPr/>
        </p:nvSpPr>
        <p:spPr>
          <a:xfrm>
            <a:off x="6132566" y="1628368"/>
            <a:ext cx="2752037" cy="1542664"/>
          </a:xfrm>
          <a:prstGeom prst="rect">
            <a:avLst/>
          </a:prstGeom>
          <a:noFill/>
        </p:spPr>
      </p:sp>
      <p:sp>
        <p:nvSpPr>
          <p:cNvPr id="14" name="Object 13"/>
          <p:cNvSpPr/>
          <p:nvPr/>
        </p:nvSpPr>
        <p:spPr>
          <a:xfrm>
            <a:off x="6132566" y="1628368"/>
            <a:ext cx="2752037" cy="1542664"/>
          </a:xfrm>
          <a:prstGeom prst="rect">
            <a:avLst/>
          </a:prstGeom>
          <a:solidFill>
            <a:srgbClr val="FFFFFF"/>
          </a:solidFill>
        </p:spPr>
      </p:sp>
      <p:pic>
        <p:nvPicPr>
          <p:cNvPr id="15" name="Object 14" descr="preencoded.png"/>
          <p:cNvPicPr>
            <a:picLocks noChangeAspect="1"/>
          </p:cNvPicPr>
          <p:nvPr/>
        </p:nvPicPr>
        <p:blipFill>
          <a:blip r:embed="rId7"/>
          <a:srcRect l="-10852" t="-4660" r="-10852" b="-4659"/>
          <a:stretch/>
        </p:blipFill>
        <p:spPr>
          <a:xfrm>
            <a:off x="6513471" y="1818820"/>
            <a:ext cx="1990227" cy="1161759"/>
          </a:xfrm>
          <a:prstGeom prst="rect">
            <a:avLst/>
          </a:prstGeom>
        </p:spPr>
      </p:pic>
      <p:sp>
        <p:nvSpPr>
          <p:cNvPr id="16" name="Object 15"/>
          <p:cNvSpPr/>
          <p:nvPr/>
        </p:nvSpPr>
        <p:spPr>
          <a:xfrm>
            <a:off x="8960784" y="1628368"/>
            <a:ext cx="2752037" cy="1542664"/>
          </a:xfrm>
          <a:prstGeom prst="rect">
            <a:avLst/>
          </a:prstGeom>
          <a:solidFill>
            <a:srgbClr val="FFFFFF"/>
          </a:solidFill>
        </p:spPr>
      </p:sp>
      <p:sp>
        <p:nvSpPr>
          <p:cNvPr id="17" name="Object 16"/>
          <p:cNvSpPr/>
          <p:nvPr/>
        </p:nvSpPr>
        <p:spPr>
          <a:xfrm>
            <a:off x="8960784" y="1628368"/>
            <a:ext cx="2752037" cy="1542664"/>
          </a:xfrm>
          <a:prstGeom prst="rect">
            <a:avLst/>
          </a:prstGeom>
          <a:noFill/>
        </p:spPr>
      </p:sp>
      <p:sp>
        <p:nvSpPr>
          <p:cNvPr id="18" name="Object 17"/>
          <p:cNvSpPr/>
          <p:nvPr/>
        </p:nvSpPr>
        <p:spPr>
          <a:xfrm>
            <a:off x="8960784" y="1628368"/>
            <a:ext cx="2752037" cy="1542664"/>
          </a:xfrm>
          <a:prstGeom prst="rect">
            <a:avLst/>
          </a:prstGeom>
          <a:solidFill>
            <a:srgbClr val="FFFFFF"/>
          </a:solidFill>
        </p:spPr>
      </p:sp>
      <p:pic>
        <p:nvPicPr>
          <p:cNvPr id="19" name="Object 18" descr="preencoded.png"/>
          <p:cNvPicPr>
            <a:picLocks noChangeAspect="1"/>
          </p:cNvPicPr>
          <p:nvPr/>
        </p:nvPicPr>
        <p:blipFill>
          <a:blip r:embed="rId8"/>
          <a:srcRect l="-43638" t="-4660" r="-43638" b="-4659"/>
          <a:stretch/>
        </p:blipFill>
        <p:spPr>
          <a:xfrm>
            <a:off x="9341689" y="1818820"/>
            <a:ext cx="1990227" cy="1161759"/>
          </a:xfrm>
          <a:prstGeom prst="rect">
            <a:avLst/>
          </a:prstGeom>
        </p:spPr>
      </p:pic>
      <p:sp>
        <p:nvSpPr>
          <p:cNvPr id="20" name="Object 19"/>
          <p:cNvSpPr/>
          <p:nvPr/>
        </p:nvSpPr>
        <p:spPr>
          <a:xfrm>
            <a:off x="476131" y="3237690"/>
            <a:ext cx="2752037" cy="1542664"/>
          </a:xfrm>
          <a:prstGeom prst="rect">
            <a:avLst/>
          </a:prstGeom>
          <a:solidFill>
            <a:srgbClr val="FFFFFF"/>
          </a:solidFill>
        </p:spPr>
      </p:sp>
      <p:sp>
        <p:nvSpPr>
          <p:cNvPr id="21" name="Object 20"/>
          <p:cNvSpPr/>
          <p:nvPr/>
        </p:nvSpPr>
        <p:spPr>
          <a:xfrm>
            <a:off x="476131" y="3237690"/>
            <a:ext cx="2752037" cy="1542664"/>
          </a:xfrm>
          <a:prstGeom prst="rect">
            <a:avLst/>
          </a:prstGeom>
          <a:noFill/>
        </p:spPr>
      </p:sp>
      <p:sp>
        <p:nvSpPr>
          <p:cNvPr id="22" name="Object 21"/>
          <p:cNvSpPr/>
          <p:nvPr/>
        </p:nvSpPr>
        <p:spPr>
          <a:xfrm>
            <a:off x="476131" y="3237690"/>
            <a:ext cx="2752037" cy="1542664"/>
          </a:xfrm>
          <a:prstGeom prst="rect">
            <a:avLst/>
          </a:prstGeom>
          <a:solidFill>
            <a:srgbClr val="FFFFFF"/>
          </a:solidFill>
        </p:spPr>
      </p:sp>
      <p:pic>
        <p:nvPicPr>
          <p:cNvPr id="23" name="Object 22" descr="preencoded.png"/>
          <p:cNvPicPr>
            <a:picLocks noChangeAspect="1"/>
          </p:cNvPicPr>
          <p:nvPr/>
        </p:nvPicPr>
        <p:blipFill>
          <a:blip r:embed="rId9"/>
          <a:srcRect l="-5556" t="-85799" r="-5556" b="-85799"/>
          <a:stretch/>
        </p:blipFill>
        <p:spPr>
          <a:xfrm>
            <a:off x="857036" y="3428143"/>
            <a:ext cx="1990227" cy="1161759"/>
          </a:xfrm>
          <a:prstGeom prst="rect">
            <a:avLst/>
          </a:prstGeom>
        </p:spPr>
      </p:pic>
      <p:sp>
        <p:nvSpPr>
          <p:cNvPr id="24" name="Object 23"/>
          <p:cNvSpPr/>
          <p:nvPr/>
        </p:nvSpPr>
        <p:spPr>
          <a:xfrm>
            <a:off x="3304349" y="3237690"/>
            <a:ext cx="2752037" cy="1542664"/>
          </a:xfrm>
          <a:prstGeom prst="rect">
            <a:avLst/>
          </a:prstGeom>
          <a:solidFill>
            <a:srgbClr val="FFFFFF"/>
          </a:solidFill>
        </p:spPr>
      </p:sp>
      <p:sp>
        <p:nvSpPr>
          <p:cNvPr id="25" name="Object 24"/>
          <p:cNvSpPr/>
          <p:nvPr/>
        </p:nvSpPr>
        <p:spPr>
          <a:xfrm>
            <a:off x="3304349" y="3237690"/>
            <a:ext cx="2752037" cy="1542664"/>
          </a:xfrm>
          <a:prstGeom prst="rect">
            <a:avLst/>
          </a:prstGeom>
          <a:noFill/>
        </p:spPr>
      </p:sp>
      <p:sp>
        <p:nvSpPr>
          <p:cNvPr id="26" name="Object 25"/>
          <p:cNvSpPr/>
          <p:nvPr/>
        </p:nvSpPr>
        <p:spPr>
          <a:xfrm>
            <a:off x="3304349" y="3237690"/>
            <a:ext cx="2752037" cy="1542664"/>
          </a:xfrm>
          <a:prstGeom prst="rect">
            <a:avLst/>
          </a:prstGeom>
          <a:solidFill>
            <a:srgbClr val="FFFFFF"/>
          </a:solidFill>
        </p:spPr>
      </p:sp>
      <p:pic>
        <p:nvPicPr>
          <p:cNvPr id="27" name="Object 26" descr="preencoded.png"/>
          <p:cNvPicPr>
            <a:picLocks noChangeAspect="1"/>
          </p:cNvPicPr>
          <p:nvPr/>
        </p:nvPicPr>
        <p:blipFill>
          <a:blip r:embed="rId10"/>
          <a:srcRect l="-5556" t="-15694" r="-5556" b="-15694"/>
          <a:stretch/>
        </p:blipFill>
        <p:spPr>
          <a:xfrm>
            <a:off x="3685253" y="3428143"/>
            <a:ext cx="1990227" cy="1161759"/>
          </a:xfrm>
          <a:prstGeom prst="rect">
            <a:avLst/>
          </a:prstGeom>
        </p:spPr>
      </p:pic>
      <p:sp>
        <p:nvSpPr>
          <p:cNvPr id="28" name="Object 27"/>
          <p:cNvSpPr/>
          <p:nvPr/>
        </p:nvSpPr>
        <p:spPr>
          <a:xfrm>
            <a:off x="6132566" y="3237690"/>
            <a:ext cx="2752037" cy="1542664"/>
          </a:xfrm>
          <a:prstGeom prst="rect">
            <a:avLst/>
          </a:prstGeom>
          <a:solidFill>
            <a:srgbClr val="FFFFFF"/>
          </a:solidFill>
        </p:spPr>
      </p:sp>
      <p:sp>
        <p:nvSpPr>
          <p:cNvPr id="29" name="Object 28"/>
          <p:cNvSpPr/>
          <p:nvPr/>
        </p:nvSpPr>
        <p:spPr>
          <a:xfrm>
            <a:off x="6132566" y="3237690"/>
            <a:ext cx="2752037" cy="1542664"/>
          </a:xfrm>
          <a:prstGeom prst="rect">
            <a:avLst/>
          </a:prstGeom>
          <a:noFill/>
        </p:spPr>
      </p:sp>
      <p:sp>
        <p:nvSpPr>
          <p:cNvPr id="30" name="Object 29"/>
          <p:cNvSpPr/>
          <p:nvPr/>
        </p:nvSpPr>
        <p:spPr>
          <a:xfrm>
            <a:off x="6132566" y="3237690"/>
            <a:ext cx="2752037" cy="1542664"/>
          </a:xfrm>
          <a:prstGeom prst="rect">
            <a:avLst/>
          </a:prstGeom>
          <a:solidFill>
            <a:srgbClr val="FFFFFF"/>
          </a:solidFill>
        </p:spPr>
      </p:sp>
      <p:pic>
        <p:nvPicPr>
          <p:cNvPr id="31" name="Object 30" descr="preencoded.png"/>
          <p:cNvPicPr>
            <a:picLocks noChangeAspect="1"/>
          </p:cNvPicPr>
          <p:nvPr/>
        </p:nvPicPr>
        <p:blipFill>
          <a:blip r:embed="rId11"/>
          <a:srcRect l="-6444" t="-4660" r="-6444" b="-4659"/>
          <a:stretch/>
        </p:blipFill>
        <p:spPr>
          <a:xfrm>
            <a:off x="6513471" y="3428143"/>
            <a:ext cx="1990227" cy="1161759"/>
          </a:xfrm>
          <a:prstGeom prst="rect">
            <a:avLst/>
          </a:prstGeom>
        </p:spPr>
      </p:pic>
      <p:sp>
        <p:nvSpPr>
          <p:cNvPr id="32" name="Object 31"/>
          <p:cNvSpPr/>
          <p:nvPr/>
        </p:nvSpPr>
        <p:spPr>
          <a:xfrm>
            <a:off x="8960784" y="3237690"/>
            <a:ext cx="2752037" cy="1542664"/>
          </a:xfrm>
          <a:prstGeom prst="rect">
            <a:avLst/>
          </a:prstGeom>
          <a:solidFill>
            <a:srgbClr val="FFFFFF"/>
          </a:solidFill>
        </p:spPr>
      </p:sp>
      <p:sp>
        <p:nvSpPr>
          <p:cNvPr id="33" name="Object 32"/>
          <p:cNvSpPr/>
          <p:nvPr/>
        </p:nvSpPr>
        <p:spPr>
          <a:xfrm>
            <a:off x="8960784" y="3237690"/>
            <a:ext cx="2752037" cy="1542664"/>
          </a:xfrm>
          <a:prstGeom prst="rect">
            <a:avLst/>
          </a:prstGeom>
          <a:noFill/>
        </p:spPr>
      </p:sp>
      <p:sp>
        <p:nvSpPr>
          <p:cNvPr id="34" name="Object 33"/>
          <p:cNvSpPr/>
          <p:nvPr/>
        </p:nvSpPr>
        <p:spPr>
          <a:xfrm>
            <a:off x="8960784" y="3237690"/>
            <a:ext cx="2752037" cy="1542664"/>
          </a:xfrm>
          <a:prstGeom prst="rect">
            <a:avLst/>
          </a:prstGeom>
          <a:solidFill>
            <a:srgbClr val="FFFFFF"/>
          </a:solidFill>
        </p:spPr>
      </p:sp>
      <p:pic>
        <p:nvPicPr>
          <p:cNvPr id="35" name="Object 34" descr="preencoded.png"/>
          <p:cNvPicPr>
            <a:picLocks noChangeAspect="1"/>
          </p:cNvPicPr>
          <p:nvPr/>
        </p:nvPicPr>
        <p:blipFill>
          <a:blip r:embed="rId12"/>
          <a:srcRect l="-5556" t="-8553" r="-5556" b="-8553"/>
          <a:stretch/>
        </p:blipFill>
        <p:spPr>
          <a:xfrm>
            <a:off x="9341689" y="3428143"/>
            <a:ext cx="1990227" cy="1161759"/>
          </a:xfrm>
          <a:prstGeom prst="rect">
            <a:avLst/>
          </a:prstGeom>
        </p:spPr>
      </p:pic>
      <p:sp>
        <p:nvSpPr>
          <p:cNvPr id="36" name="Object 35"/>
          <p:cNvSpPr/>
          <p:nvPr/>
        </p:nvSpPr>
        <p:spPr>
          <a:xfrm>
            <a:off x="476131" y="4847013"/>
            <a:ext cx="2752037" cy="1542664"/>
          </a:xfrm>
          <a:prstGeom prst="rect">
            <a:avLst/>
          </a:prstGeom>
          <a:solidFill>
            <a:srgbClr val="FFFFFF"/>
          </a:solidFill>
        </p:spPr>
      </p:sp>
      <p:sp>
        <p:nvSpPr>
          <p:cNvPr id="37" name="Object 36"/>
          <p:cNvSpPr/>
          <p:nvPr/>
        </p:nvSpPr>
        <p:spPr>
          <a:xfrm>
            <a:off x="476131" y="4847013"/>
            <a:ext cx="2752037" cy="1542664"/>
          </a:xfrm>
          <a:prstGeom prst="rect">
            <a:avLst/>
          </a:prstGeom>
          <a:noFill/>
        </p:spPr>
      </p:sp>
      <p:sp>
        <p:nvSpPr>
          <p:cNvPr id="38" name="Object 37"/>
          <p:cNvSpPr/>
          <p:nvPr/>
        </p:nvSpPr>
        <p:spPr>
          <a:xfrm>
            <a:off x="476131" y="4847013"/>
            <a:ext cx="2752037" cy="1542664"/>
          </a:xfrm>
          <a:prstGeom prst="rect">
            <a:avLst/>
          </a:prstGeom>
          <a:solidFill>
            <a:srgbClr val="FFFFFF"/>
          </a:solidFill>
        </p:spPr>
      </p:sp>
      <p:pic>
        <p:nvPicPr>
          <p:cNvPr id="39" name="Object 38" descr="preencoded.png"/>
          <p:cNvPicPr>
            <a:picLocks noChangeAspect="1"/>
          </p:cNvPicPr>
          <p:nvPr/>
        </p:nvPicPr>
        <p:blipFill>
          <a:blip r:embed="rId13"/>
          <a:srcRect l="-5556" t="-115882" r="-5556" b="-115882"/>
          <a:stretch/>
        </p:blipFill>
        <p:spPr>
          <a:xfrm>
            <a:off x="857036" y="5037465"/>
            <a:ext cx="1990227" cy="1161759"/>
          </a:xfrm>
          <a:prstGeom prst="rect">
            <a:avLst/>
          </a:prstGeom>
        </p:spPr>
      </p:pic>
      <p:sp>
        <p:nvSpPr>
          <p:cNvPr id="40" name="Object 39"/>
          <p:cNvSpPr/>
          <p:nvPr/>
        </p:nvSpPr>
        <p:spPr>
          <a:xfrm>
            <a:off x="3304349" y="4847013"/>
            <a:ext cx="2752037" cy="1542664"/>
          </a:xfrm>
          <a:prstGeom prst="rect">
            <a:avLst/>
          </a:prstGeom>
          <a:solidFill>
            <a:srgbClr val="FFFFFF"/>
          </a:solidFill>
        </p:spPr>
      </p:sp>
      <p:sp>
        <p:nvSpPr>
          <p:cNvPr id="41" name="Object 40"/>
          <p:cNvSpPr/>
          <p:nvPr/>
        </p:nvSpPr>
        <p:spPr>
          <a:xfrm>
            <a:off x="3304349" y="4847013"/>
            <a:ext cx="2752037" cy="1542664"/>
          </a:xfrm>
          <a:prstGeom prst="rect">
            <a:avLst/>
          </a:prstGeom>
          <a:noFill/>
        </p:spPr>
      </p:sp>
      <p:sp>
        <p:nvSpPr>
          <p:cNvPr id="42" name="Object 41"/>
          <p:cNvSpPr/>
          <p:nvPr/>
        </p:nvSpPr>
        <p:spPr>
          <a:xfrm>
            <a:off x="3304349" y="4847013"/>
            <a:ext cx="2752037" cy="1542664"/>
          </a:xfrm>
          <a:prstGeom prst="rect">
            <a:avLst/>
          </a:prstGeom>
          <a:solidFill>
            <a:srgbClr val="FFFFFF"/>
          </a:solidFill>
        </p:spPr>
      </p:sp>
      <p:pic>
        <p:nvPicPr>
          <p:cNvPr id="43" name="Object 42" descr="preencoded.png"/>
          <p:cNvPicPr>
            <a:picLocks noChangeAspect="1"/>
          </p:cNvPicPr>
          <p:nvPr/>
        </p:nvPicPr>
        <p:blipFill>
          <a:blip r:embed="rId14"/>
          <a:srcRect l="-8234" t="-4660" r="-8234" b="-4659"/>
          <a:stretch/>
        </p:blipFill>
        <p:spPr>
          <a:xfrm>
            <a:off x="3685253" y="5037465"/>
            <a:ext cx="1990227" cy="1161759"/>
          </a:xfrm>
          <a:prstGeom prst="rect">
            <a:avLst/>
          </a:prstGeom>
        </p:spPr>
      </p:pic>
      <p:sp>
        <p:nvSpPr>
          <p:cNvPr id="44" name="Object 43"/>
          <p:cNvSpPr/>
          <p:nvPr/>
        </p:nvSpPr>
        <p:spPr>
          <a:xfrm>
            <a:off x="6132566" y="4847013"/>
            <a:ext cx="2752037" cy="1542664"/>
          </a:xfrm>
          <a:prstGeom prst="rect">
            <a:avLst/>
          </a:prstGeom>
          <a:solidFill>
            <a:srgbClr val="FFFFFF"/>
          </a:solidFill>
        </p:spPr>
      </p:sp>
      <p:sp>
        <p:nvSpPr>
          <p:cNvPr id="45" name="Object 44"/>
          <p:cNvSpPr/>
          <p:nvPr/>
        </p:nvSpPr>
        <p:spPr>
          <a:xfrm>
            <a:off x="6132566" y="4847013"/>
            <a:ext cx="2752037" cy="1542664"/>
          </a:xfrm>
          <a:prstGeom prst="rect">
            <a:avLst/>
          </a:prstGeom>
          <a:noFill/>
        </p:spPr>
      </p:sp>
      <p:sp>
        <p:nvSpPr>
          <p:cNvPr id="46" name="Object 45"/>
          <p:cNvSpPr/>
          <p:nvPr/>
        </p:nvSpPr>
        <p:spPr>
          <a:xfrm>
            <a:off x="6132566" y="4847013"/>
            <a:ext cx="2752037" cy="1542664"/>
          </a:xfrm>
          <a:prstGeom prst="rect">
            <a:avLst/>
          </a:prstGeom>
          <a:solidFill>
            <a:srgbClr val="FDFDFD"/>
          </a:solidFill>
        </p:spPr>
      </p:sp>
      <p:pic>
        <p:nvPicPr>
          <p:cNvPr id="47" name="Object 46" descr="preencoded.png"/>
          <p:cNvPicPr>
            <a:picLocks noChangeAspect="1"/>
          </p:cNvPicPr>
          <p:nvPr/>
        </p:nvPicPr>
        <p:blipFill>
          <a:blip r:embed="rId15"/>
          <a:srcRect l="-6630" t="-4660" r="-6630" b="-4659"/>
          <a:stretch/>
        </p:blipFill>
        <p:spPr>
          <a:xfrm>
            <a:off x="6513471" y="5037465"/>
            <a:ext cx="1990227" cy="1161759"/>
          </a:xfrm>
          <a:prstGeom prst="rect">
            <a:avLst/>
          </a:prstGeom>
        </p:spPr>
      </p:pic>
      <p:sp>
        <p:nvSpPr>
          <p:cNvPr id="48" name="Object 47"/>
          <p:cNvSpPr/>
          <p:nvPr/>
        </p:nvSpPr>
        <p:spPr>
          <a:xfrm>
            <a:off x="8960784" y="4847013"/>
            <a:ext cx="2752037" cy="1542664"/>
          </a:xfrm>
          <a:prstGeom prst="rect">
            <a:avLst/>
          </a:prstGeom>
          <a:solidFill>
            <a:srgbClr val="FFFFFF"/>
          </a:solidFill>
        </p:spPr>
      </p:sp>
      <p:sp>
        <p:nvSpPr>
          <p:cNvPr id="49" name="Object 48"/>
          <p:cNvSpPr/>
          <p:nvPr/>
        </p:nvSpPr>
        <p:spPr>
          <a:xfrm>
            <a:off x="8960784" y="4847013"/>
            <a:ext cx="2752037" cy="1542664"/>
          </a:xfrm>
          <a:prstGeom prst="rect">
            <a:avLst/>
          </a:prstGeom>
          <a:noFill/>
        </p:spPr>
      </p:sp>
      <p:sp>
        <p:nvSpPr>
          <p:cNvPr id="50" name="Object 49"/>
          <p:cNvSpPr/>
          <p:nvPr/>
        </p:nvSpPr>
        <p:spPr>
          <a:xfrm>
            <a:off x="8960784" y="4847013"/>
            <a:ext cx="2752037" cy="1542664"/>
          </a:xfrm>
          <a:prstGeom prst="rect">
            <a:avLst/>
          </a:prstGeom>
          <a:solidFill>
            <a:srgbClr val="FFFFFF"/>
          </a:solidFill>
        </p:spPr>
      </p:sp>
      <p:pic>
        <p:nvPicPr>
          <p:cNvPr id="51" name="Object 50" descr="preencoded.png"/>
          <p:cNvPicPr>
            <a:picLocks noChangeAspect="1"/>
          </p:cNvPicPr>
          <p:nvPr/>
        </p:nvPicPr>
        <p:blipFill>
          <a:blip r:embed="rId16"/>
          <a:srcRect l="-35516" t="-4660" r="-35515" b="-4659"/>
          <a:stretch/>
        </p:blipFill>
        <p:spPr>
          <a:xfrm>
            <a:off x="9341689" y="5037465"/>
            <a:ext cx="1990227" cy="11617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88952" cy="85704"/>
          </a:xfrm>
          <a:prstGeom prst="rect">
            <a:avLst/>
          </a:prstGeom>
        </p:spPr>
      </p:pic>
      <p:sp>
        <p:nvSpPr>
          <p:cNvPr id="3" name="Object 2"/>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E6A73A"/>
                </a:solidFill>
                <a:latin typeface="Poppins" pitchFamily="34" charset="0"/>
                <a:ea typeface="Poppins" pitchFamily="34" charset="-122"/>
                <a:cs typeface="Poppins" pitchFamily="34" charset="-120"/>
              </a:rPr>
              <a:t>Competition</a:t>
            </a:r>
            <a:endParaRPr lang="en-US" dirty="0"/>
          </a:p>
        </p:txBody>
      </p:sp>
      <p:pic>
        <p:nvPicPr>
          <p:cNvPr id="4" name="Object 3"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130" y="1390779"/>
            <a:ext cx="11246213" cy="5227918"/>
          </a:xfrm>
          <a:prstGeom prst="rect">
            <a:avLst/>
          </a:prstGeom>
        </p:spPr>
      </p:pic>
      <p:pic>
        <p:nvPicPr>
          <p:cNvPr id="5" name="Object 4"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6130" y="1390779"/>
            <a:ext cx="11246213" cy="5227918"/>
          </a:xfrm>
          <a:prstGeom prst="rect">
            <a:avLst/>
          </a:prstGeom>
        </p:spPr>
      </p:pic>
      <p:sp>
        <p:nvSpPr>
          <p:cNvPr id="6" name="Object 5"/>
          <p:cNvSpPr/>
          <p:nvPr/>
        </p:nvSpPr>
        <p:spPr>
          <a:xfrm>
            <a:off x="476131" y="1628368"/>
            <a:ext cx="1883770" cy="1147775"/>
          </a:xfrm>
          <a:prstGeom prst="rect">
            <a:avLst/>
          </a:prstGeom>
          <a:noFill/>
        </p:spPr>
        <p:txBody>
          <a:bodyPr wrap="square" rtlCol="0" anchor="ctr">
            <a:normAutofit fontScale="85000" lnSpcReduction="20000"/>
          </a:bodyPr>
          <a:lstStyle/>
          <a:p>
            <a:pPr>
              <a:buNone/>
            </a:pPr>
            <a:endParaRPr lang="en-US" dirty="0"/>
          </a:p>
        </p:txBody>
      </p:sp>
      <p:sp>
        <p:nvSpPr>
          <p:cNvPr id="7" name="Object 6"/>
          <p:cNvSpPr/>
          <p:nvPr/>
        </p:nvSpPr>
        <p:spPr>
          <a:xfrm>
            <a:off x="2359901" y="1390778"/>
            <a:ext cx="1546823" cy="1262552"/>
          </a:xfrm>
          <a:prstGeom prst="rect">
            <a:avLst/>
          </a:prstGeom>
          <a:solidFill>
            <a:srgbClr val="13643E"/>
          </a:solidFill>
        </p:spPr>
        <p:txBody>
          <a:bodyPr wrap="square" rtlCol="0" anchor="ctr">
            <a:normAutofit fontScale="85000" lnSpcReduction="20000"/>
          </a:bodyPr>
          <a:lstStyle/>
          <a:p>
            <a:pPr algn="ctr">
              <a:buNone/>
            </a:pPr>
            <a:r>
              <a:rPr lang="en-US" sz="2000" b="1" dirty="0">
                <a:solidFill>
                  <a:srgbClr val="FFFFFF"/>
                </a:solidFill>
                <a:latin typeface="Space Mono Regular" pitchFamily="34" charset="0"/>
                <a:ea typeface="Space Mono Regular" pitchFamily="34" charset="-122"/>
                <a:cs typeface="Space Mono Regular" pitchFamily="34" charset="-120"/>
              </a:rPr>
              <a:t>Grassroot Peacebuilders</a:t>
            </a:r>
            <a:endParaRPr lang="en-US" dirty="0"/>
          </a:p>
        </p:txBody>
      </p:sp>
      <p:sp>
        <p:nvSpPr>
          <p:cNvPr id="8" name="Object 7"/>
          <p:cNvSpPr/>
          <p:nvPr/>
        </p:nvSpPr>
        <p:spPr>
          <a:xfrm>
            <a:off x="4001951" y="1628368"/>
            <a:ext cx="1465993" cy="1147775"/>
          </a:xfrm>
          <a:prstGeom prst="rect">
            <a:avLst/>
          </a:prstGeom>
          <a:noFill/>
        </p:spPr>
        <p:txBody>
          <a:bodyPr wrap="square" rtlCol="0" anchor="ctr">
            <a:normAutofit fontScale="85000" lnSpcReduction="20000"/>
          </a:bodyPr>
          <a:lstStyle/>
          <a:p>
            <a:pPr algn="ctr">
              <a:buNone/>
            </a:pPr>
            <a:r>
              <a:rPr lang="en-US" sz="2000" b="1" dirty="0">
                <a:solidFill>
                  <a:srgbClr val="080B12"/>
                </a:solidFill>
                <a:latin typeface="Space Mono Regular" pitchFamily="34" charset="0"/>
                <a:ea typeface="Space Mono Regular" pitchFamily="34" charset="-122"/>
                <a:cs typeface="Space Mono Regular" pitchFamily="34" charset="-120"/>
              </a:rPr>
              <a:t>Udemy</a:t>
            </a:r>
            <a:endParaRPr lang="en-US" dirty="0"/>
          </a:p>
        </p:txBody>
      </p:sp>
      <p:sp>
        <p:nvSpPr>
          <p:cNvPr id="9" name="Object 8"/>
          <p:cNvSpPr/>
          <p:nvPr/>
        </p:nvSpPr>
        <p:spPr>
          <a:xfrm>
            <a:off x="476131" y="2776142"/>
            <a:ext cx="1883770" cy="901003"/>
          </a:xfrm>
          <a:prstGeom prst="rect">
            <a:avLst/>
          </a:prstGeom>
          <a:noFill/>
        </p:spPr>
        <p:txBody>
          <a:bodyPr wrap="square" rtlCol="0" anchor="ctr">
            <a:normAutofit fontScale="85000" lnSpcReduction="20000"/>
          </a:bodyPr>
          <a:lstStyle/>
          <a:p>
            <a:pPr algn="l">
              <a:buNone/>
            </a:pPr>
            <a:r>
              <a:rPr lang="en-US" sz="2000" dirty="0">
                <a:solidFill>
                  <a:srgbClr val="000000"/>
                </a:solidFill>
                <a:latin typeface="Space Mono Regular" pitchFamily="34" charset="0"/>
                <a:ea typeface="Space Mono Regular" pitchFamily="34" charset="-122"/>
                <a:cs typeface="Space Mono Regular" pitchFamily="34" charset="-120"/>
              </a:rPr>
              <a:t>Price</a:t>
            </a:r>
            <a:endParaRPr lang="en-US" dirty="0"/>
          </a:p>
        </p:txBody>
      </p:sp>
      <p:sp>
        <p:nvSpPr>
          <p:cNvPr id="10" name="Object 9"/>
          <p:cNvSpPr/>
          <p:nvPr/>
        </p:nvSpPr>
        <p:spPr>
          <a:xfrm>
            <a:off x="2359901" y="2653331"/>
            <a:ext cx="1546823" cy="991103"/>
          </a:xfrm>
          <a:prstGeom prst="rect">
            <a:avLst/>
          </a:prstGeom>
          <a:solidFill>
            <a:srgbClr val="48B358"/>
          </a:solidFill>
        </p:spPr>
        <p:txBody>
          <a:bodyPr wrap="square" rtlCol="0" anchor="ctr">
            <a:normAutofit fontScale="85000" lnSpcReduction="20000"/>
          </a:bodyPr>
          <a:lstStyle/>
          <a:p>
            <a:pPr algn="ctr">
              <a:buNone/>
            </a:pPr>
            <a:r>
              <a:rPr lang="en-US" sz="2000" dirty="0">
                <a:solidFill>
                  <a:srgbClr val="FFFFFF"/>
                </a:solidFill>
                <a:latin typeface="Space Mono Regular" pitchFamily="34" charset="0"/>
                <a:ea typeface="Space Mono Regular" pitchFamily="34" charset="-122"/>
                <a:cs typeface="Space Mono Regular" pitchFamily="34" charset="-120"/>
              </a:rPr>
              <a:t>Freemium &amp; $47/month</a:t>
            </a:r>
            <a:endParaRPr lang="en-US" dirty="0"/>
          </a:p>
        </p:txBody>
      </p:sp>
      <p:sp>
        <p:nvSpPr>
          <p:cNvPr id="11" name="Object 10"/>
          <p:cNvSpPr/>
          <p:nvPr/>
        </p:nvSpPr>
        <p:spPr>
          <a:xfrm>
            <a:off x="4001951" y="2776142"/>
            <a:ext cx="1465993" cy="901003"/>
          </a:xfrm>
          <a:prstGeom prst="rect">
            <a:avLst/>
          </a:prstGeom>
          <a:noFill/>
        </p:spPr>
        <p:txBody>
          <a:bodyPr wrap="square" rtlCol="0" anchor="ctr">
            <a:normAutofit fontScale="85000" lnSpcReduction="20000"/>
          </a:bodyPr>
          <a:lstStyle/>
          <a:p>
            <a:pPr algn="ctr">
              <a:buNone/>
            </a:pPr>
            <a:r>
              <a:rPr lang="en-US" sz="2000" dirty="0">
                <a:solidFill>
                  <a:srgbClr val="080B12"/>
                </a:solidFill>
                <a:latin typeface="Space Mono Regular" pitchFamily="34" charset="0"/>
                <a:ea typeface="Space Mono Regular" pitchFamily="34" charset="-122"/>
                <a:cs typeface="Space Mono Regular" pitchFamily="34" charset="-120"/>
              </a:rPr>
              <a:t>$15-200/course</a:t>
            </a:r>
            <a:endParaRPr lang="en-US" dirty="0"/>
          </a:p>
        </p:txBody>
      </p:sp>
      <p:sp>
        <p:nvSpPr>
          <p:cNvPr id="12" name="Object 11"/>
          <p:cNvSpPr/>
          <p:nvPr/>
        </p:nvSpPr>
        <p:spPr>
          <a:xfrm>
            <a:off x="476131" y="3677145"/>
            <a:ext cx="1883770" cy="901003"/>
          </a:xfrm>
          <a:prstGeom prst="rect">
            <a:avLst/>
          </a:prstGeom>
          <a:noFill/>
        </p:spPr>
        <p:txBody>
          <a:bodyPr wrap="square" rtlCol="0" anchor="ctr">
            <a:normAutofit fontScale="85000" lnSpcReduction="20000"/>
          </a:bodyPr>
          <a:lstStyle/>
          <a:p>
            <a:pPr algn="l">
              <a:buNone/>
            </a:pPr>
            <a:r>
              <a:rPr lang="en-US" sz="2000" dirty="0">
                <a:solidFill>
                  <a:srgbClr val="000000"/>
                </a:solidFill>
                <a:latin typeface="Space Mono Regular" pitchFamily="34" charset="0"/>
                <a:ea typeface="Space Mono Regular" pitchFamily="34" charset="-122"/>
                <a:cs typeface="Space Mono Regular" pitchFamily="34" charset="-120"/>
              </a:rPr>
              <a:t>Customer</a:t>
            </a:r>
            <a:endParaRPr lang="en-US" dirty="0"/>
          </a:p>
        </p:txBody>
      </p:sp>
      <p:sp>
        <p:nvSpPr>
          <p:cNvPr id="13" name="Object 12"/>
          <p:cNvSpPr/>
          <p:nvPr/>
        </p:nvSpPr>
        <p:spPr>
          <a:xfrm>
            <a:off x="2359901" y="3644434"/>
            <a:ext cx="1546823" cy="991103"/>
          </a:xfrm>
          <a:prstGeom prst="rect">
            <a:avLst/>
          </a:prstGeom>
          <a:solidFill>
            <a:srgbClr val="48B358"/>
          </a:solidFill>
        </p:spPr>
        <p:txBody>
          <a:bodyPr wrap="square" rtlCol="0" anchor="ctr">
            <a:normAutofit fontScale="85000" lnSpcReduction="20000"/>
          </a:bodyPr>
          <a:lstStyle/>
          <a:p>
            <a:pPr algn="ctr">
              <a:buNone/>
            </a:pPr>
            <a:r>
              <a:rPr lang="en-US" sz="2000" dirty="0">
                <a:solidFill>
                  <a:srgbClr val="FFFFFF"/>
                </a:solidFill>
                <a:latin typeface="Space Mono Regular" pitchFamily="34" charset="0"/>
                <a:ea typeface="Space Mono Regular" pitchFamily="34" charset="-122"/>
                <a:cs typeface="Space Mono Regular" pitchFamily="34" charset="-120"/>
              </a:rPr>
              <a:t>Anyone</a:t>
            </a:r>
            <a:endParaRPr lang="en-US" dirty="0"/>
          </a:p>
        </p:txBody>
      </p:sp>
      <p:sp>
        <p:nvSpPr>
          <p:cNvPr id="14" name="Object 13"/>
          <p:cNvSpPr/>
          <p:nvPr/>
        </p:nvSpPr>
        <p:spPr>
          <a:xfrm>
            <a:off x="4001951" y="3677145"/>
            <a:ext cx="1465993" cy="901003"/>
          </a:xfrm>
          <a:prstGeom prst="rect">
            <a:avLst/>
          </a:prstGeom>
          <a:noFill/>
        </p:spPr>
        <p:txBody>
          <a:bodyPr wrap="square" rtlCol="0" anchor="ctr">
            <a:normAutofit fontScale="85000" lnSpcReduction="20000"/>
          </a:bodyPr>
          <a:lstStyle/>
          <a:p>
            <a:pPr algn="ctr">
              <a:buNone/>
            </a:pPr>
            <a:r>
              <a:rPr lang="en-US" sz="1900" dirty="0">
                <a:solidFill>
                  <a:srgbClr val="080B12"/>
                </a:solidFill>
                <a:latin typeface="Space Mono Regular" pitchFamily="34" charset="0"/>
                <a:ea typeface="Space Mono Regular" pitchFamily="34" charset="-122"/>
                <a:cs typeface="Space Mono Regular" pitchFamily="34" charset="-120"/>
              </a:rPr>
              <a:t>Anyone</a:t>
            </a:r>
            <a:endParaRPr lang="en-US" dirty="0"/>
          </a:p>
        </p:txBody>
      </p:sp>
      <p:sp>
        <p:nvSpPr>
          <p:cNvPr id="15" name="Object 14"/>
          <p:cNvSpPr/>
          <p:nvPr/>
        </p:nvSpPr>
        <p:spPr>
          <a:xfrm>
            <a:off x="476131" y="4578148"/>
            <a:ext cx="1883770" cy="901003"/>
          </a:xfrm>
          <a:prstGeom prst="rect">
            <a:avLst/>
          </a:prstGeom>
          <a:noFill/>
        </p:spPr>
        <p:txBody>
          <a:bodyPr wrap="square" rtlCol="0" anchor="ctr">
            <a:normAutofit fontScale="85000" lnSpcReduction="20000"/>
          </a:bodyPr>
          <a:lstStyle/>
          <a:p>
            <a:pPr algn="l">
              <a:buNone/>
            </a:pPr>
            <a:r>
              <a:rPr lang="en-US" sz="2000" dirty="0">
                <a:solidFill>
                  <a:srgbClr val="000000"/>
                </a:solidFill>
                <a:latin typeface="Space Mono Regular" pitchFamily="34" charset="0"/>
                <a:ea typeface="Space Mono Regular" pitchFamily="34" charset="-122"/>
                <a:cs typeface="Space Mono Regular" pitchFamily="34" charset="-120"/>
              </a:rPr>
              <a:t>Courses</a:t>
            </a:r>
            <a:endParaRPr lang="en-US" dirty="0"/>
          </a:p>
        </p:txBody>
      </p:sp>
      <p:sp>
        <p:nvSpPr>
          <p:cNvPr id="16" name="Object 15"/>
          <p:cNvSpPr/>
          <p:nvPr/>
        </p:nvSpPr>
        <p:spPr>
          <a:xfrm>
            <a:off x="2359901" y="4635537"/>
            <a:ext cx="1546823" cy="991103"/>
          </a:xfrm>
          <a:prstGeom prst="rect">
            <a:avLst/>
          </a:prstGeom>
          <a:solidFill>
            <a:srgbClr val="48B358"/>
          </a:solidFill>
        </p:spPr>
        <p:txBody>
          <a:bodyPr wrap="square" rtlCol="0" anchor="ctr">
            <a:normAutofit fontScale="85000" lnSpcReduction="20000"/>
          </a:bodyPr>
          <a:lstStyle/>
          <a:p>
            <a:pPr algn="ctr">
              <a:buNone/>
            </a:pPr>
            <a:r>
              <a:rPr lang="en-US" sz="1600" dirty="0">
                <a:solidFill>
                  <a:srgbClr val="FFFFFF"/>
                </a:solidFill>
                <a:latin typeface="Space Mono Regular" pitchFamily="34" charset="0"/>
                <a:ea typeface="Space Mono Regular" pitchFamily="34" charset="-122"/>
                <a:cs typeface="Space Mono Regular" pitchFamily="34" charset="-120"/>
              </a:rPr>
              <a:t>Social Entrepreneurship </a:t>
            </a:r>
            <a:endParaRPr lang="en-US" dirty="0"/>
          </a:p>
        </p:txBody>
      </p:sp>
      <p:sp>
        <p:nvSpPr>
          <p:cNvPr id="17" name="Object 16"/>
          <p:cNvSpPr/>
          <p:nvPr/>
        </p:nvSpPr>
        <p:spPr>
          <a:xfrm>
            <a:off x="4001951" y="4578148"/>
            <a:ext cx="1465993" cy="901003"/>
          </a:xfrm>
          <a:prstGeom prst="rect">
            <a:avLst/>
          </a:prstGeom>
          <a:noFill/>
        </p:spPr>
        <p:txBody>
          <a:bodyPr wrap="square" rtlCol="0" anchor="ctr">
            <a:normAutofit fontScale="85000" lnSpcReduction="20000"/>
          </a:bodyPr>
          <a:lstStyle/>
          <a:p>
            <a:pPr algn="ctr">
              <a:buNone/>
            </a:pPr>
            <a:r>
              <a:rPr lang="en-US" sz="2000" dirty="0">
                <a:solidFill>
                  <a:srgbClr val="080B12"/>
                </a:solidFill>
                <a:latin typeface="Space Mono Regular" pitchFamily="34" charset="0"/>
                <a:ea typeface="Space Mono Regular" pitchFamily="34" charset="-122"/>
                <a:cs typeface="Space Mono Regular" pitchFamily="34" charset="-120"/>
              </a:rPr>
              <a:t>Variety of topics</a:t>
            </a:r>
            <a:endParaRPr lang="en-US" dirty="0"/>
          </a:p>
        </p:txBody>
      </p:sp>
      <p:sp>
        <p:nvSpPr>
          <p:cNvPr id="18" name="Object 17"/>
          <p:cNvSpPr/>
          <p:nvPr/>
        </p:nvSpPr>
        <p:spPr>
          <a:xfrm>
            <a:off x="476131" y="5479152"/>
            <a:ext cx="1883770" cy="901003"/>
          </a:xfrm>
          <a:prstGeom prst="rect">
            <a:avLst/>
          </a:prstGeom>
          <a:noFill/>
        </p:spPr>
        <p:txBody>
          <a:bodyPr wrap="square" rtlCol="0" anchor="ctr">
            <a:normAutofit fontScale="85000" lnSpcReduction="20000"/>
          </a:bodyPr>
          <a:lstStyle/>
          <a:p>
            <a:pPr algn="l">
              <a:buNone/>
            </a:pPr>
            <a:r>
              <a:rPr lang="en-US" sz="2000" dirty="0">
                <a:solidFill>
                  <a:srgbClr val="000000"/>
                </a:solidFill>
                <a:latin typeface="Space Mono Regular" pitchFamily="34" charset="0"/>
                <a:ea typeface="Space Mono Regular" pitchFamily="34" charset="-122"/>
                <a:cs typeface="Space Mono Regular" pitchFamily="34" charset="-120"/>
              </a:rPr>
              <a:t>Certification</a:t>
            </a:r>
            <a:endParaRPr lang="en-US" dirty="0"/>
          </a:p>
        </p:txBody>
      </p:sp>
      <p:sp>
        <p:nvSpPr>
          <p:cNvPr id="19" name="Object 18"/>
          <p:cNvSpPr/>
          <p:nvPr/>
        </p:nvSpPr>
        <p:spPr>
          <a:xfrm>
            <a:off x="5563170" y="1628368"/>
            <a:ext cx="1465993" cy="1147775"/>
          </a:xfrm>
          <a:prstGeom prst="rect">
            <a:avLst/>
          </a:prstGeom>
          <a:noFill/>
        </p:spPr>
        <p:txBody>
          <a:bodyPr wrap="square" rtlCol="0" anchor="ctr">
            <a:normAutofit fontScale="85000" lnSpcReduction="20000"/>
          </a:bodyPr>
          <a:lstStyle/>
          <a:p>
            <a:pPr algn="ctr">
              <a:buNone/>
            </a:pPr>
            <a:r>
              <a:rPr lang="en-US" sz="2000" b="1" dirty="0">
                <a:solidFill>
                  <a:srgbClr val="080B12"/>
                </a:solidFill>
                <a:latin typeface="Space Mono Regular" pitchFamily="34" charset="0"/>
                <a:ea typeface="Space Mono Regular" pitchFamily="34" charset="-122"/>
                <a:cs typeface="Space Mono Regular" pitchFamily="34" charset="-120"/>
              </a:rPr>
              <a:t>Coursera</a:t>
            </a:r>
            <a:endParaRPr lang="en-US" dirty="0"/>
          </a:p>
        </p:txBody>
      </p:sp>
      <p:sp>
        <p:nvSpPr>
          <p:cNvPr id="20" name="Object 19"/>
          <p:cNvSpPr/>
          <p:nvPr/>
        </p:nvSpPr>
        <p:spPr>
          <a:xfrm>
            <a:off x="5563170" y="2776142"/>
            <a:ext cx="1465993" cy="901003"/>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$40-100/month</a:t>
            </a:r>
            <a:endParaRPr lang="en-US" dirty="0"/>
          </a:p>
        </p:txBody>
      </p:sp>
      <p:sp>
        <p:nvSpPr>
          <p:cNvPr id="21" name="Object 20"/>
          <p:cNvSpPr/>
          <p:nvPr/>
        </p:nvSpPr>
        <p:spPr>
          <a:xfrm>
            <a:off x="5563170" y="3677145"/>
            <a:ext cx="1465993" cy="901003"/>
          </a:xfrm>
          <a:prstGeom prst="rect">
            <a:avLst/>
          </a:prstGeom>
          <a:noFill/>
        </p:spPr>
        <p:txBody>
          <a:bodyPr wrap="square" rtlCol="0" anchor="ctr">
            <a:normAutofit fontScale="85000" lnSpcReduction="20000"/>
          </a:bodyPr>
          <a:lstStyle/>
          <a:p>
            <a:pPr algn="ctr">
              <a:buNone/>
            </a:pPr>
            <a:r>
              <a:rPr lang="en-US" sz="1900" dirty="0">
                <a:solidFill>
                  <a:srgbClr val="000000"/>
                </a:solidFill>
                <a:latin typeface="Space Mono Regular" pitchFamily="34" charset="0"/>
                <a:ea typeface="Space Mono Regular" pitchFamily="34" charset="-122"/>
                <a:cs typeface="Space Mono Regular" pitchFamily="34" charset="-120"/>
              </a:rPr>
              <a:t>Anyone</a:t>
            </a:r>
            <a:endParaRPr lang="en-US" dirty="0"/>
          </a:p>
        </p:txBody>
      </p:sp>
      <p:sp>
        <p:nvSpPr>
          <p:cNvPr id="22" name="Object 21"/>
          <p:cNvSpPr/>
          <p:nvPr/>
        </p:nvSpPr>
        <p:spPr>
          <a:xfrm>
            <a:off x="5563170" y="4578148"/>
            <a:ext cx="1465993" cy="901003"/>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Variety of topics</a:t>
            </a:r>
            <a:endParaRPr lang="en-US" dirty="0"/>
          </a:p>
        </p:txBody>
      </p:sp>
      <p:sp>
        <p:nvSpPr>
          <p:cNvPr id="23" name="Object 22"/>
          <p:cNvSpPr/>
          <p:nvPr/>
        </p:nvSpPr>
        <p:spPr>
          <a:xfrm>
            <a:off x="7124389" y="1628368"/>
            <a:ext cx="1465993" cy="1147775"/>
          </a:xfrm>
          <a:prstGeom prst="rect">
            <a:avLst/>
          </a:prstGeom>
          <a:noFill/>
        </p:spPr>
        <p:txBody>
          <a:bodyPr wrap="square" rtlCol="0" anchor="ctr">
            <a:normAutofit fontScale="85000" lnSpcReduction="20000"/>
          </a:bodyPr>
          <a:lstStyle/>
          <a:p>
            <a:pPr algn="ctr">
              <a:buNone/>
            </a:pPr>
            <a:r>
              <a:rPr lang="en-US" sz="2000" b="1" dirty="0">
                <a:solidFill>
                  <a:srgbClr val="080B12"/>
                </a:solidFill>
                <a:latin typeface="Space Mono Regular" pitchFamily="34" charset="0"/>
                <a:ea typeface="Space Mono Regular" pitchFamily="34" charset="-122"/>
                <a:cs typeface="Space Mono Regular" pitchFamily="34" charset="-120"/>
              </a:rPr>
              <a:t>Skillshare</a:t>
            </a:r>
            <a:endParaRPr lang="en-US" dirty="0"/>
          </a:p>
        </p:txBody>
      </p:sp>
      <p:sp>
        <p:nvSpPr>
          <p:cNvPr id="24" name="Object 23"/>
          <p:cNvSpPr/>
          <p:nvPr/>
        </p:nvSpPr>
        <p:spPr>
          <a:xfrm>
            <a:off x="7124389" y="2776142"/>
            <a:ext cx="1465993" cy="901003"/>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$40-100/month</a:t>
            </a:r>
            <a:endParaRPr lang="en-US" dirty="0"/>
          </a:p>
        </p:txBody>
      </p:sp>
      <p:sp>
        <p:nvSpPr>
          <p:cNvPr id="25" name="Object 24"/>
          <p:cNvSpPr/>
          <p:nvPr/>
        </p:nvSpPr>
        <p:spPr>
          <a:xfrm>
            <a:off x="7124389" y="3677145"/>
            <a:ext cx="1465993" cy="901003"/>
          </a:xfrm>
          <a:prstGeom prst="rect">
            <a:avLst/>
          </a:prstGeom>
          <a:noFill/>
        </p:spPr>
        <p:txBody>
          <a:bodyPr wrap="square" rtlCol="0" anchor="ctr">
            <a:normAutofit fontScale="85000" lnSpcReduction="20000"/>
          </a:bodyPr>
          <a:lstStyle/>
          <a:p>
            <a:pPr algn="ctr">
              <a:buNone/>
            </a:pPr>
            <a:r>
              <a:rPr lang="en-US" sz="1900" dirty="0">
                <a:solidFill>
                  <a:srgbClr val="000000"/>
                </a:solidFill>
                <a:latin typeface="Space Mono Regular" pitchFamily="34" charset="0"/>
                <a:ea typeface="Space Mono Regular" pitchFamily="34" charset="-122"/>
                <a:cs typeface="Space Mono Regular" pitchFamily="34" charset="-120"/>
              </a:rPr>
              <a:t>Anyone</a:t>
            </a:r>
            <a:endParaRPr lang="en-US" dirty="0"/>
          </a:p>
        </p:txBody>
      </p:sp>
      <p:sp>
        <p:nvSpPr>
          <p:cNvPr id="26" name="Object 25"/>
          <p:cNvSpPr/>
          <p:nvPr/>
        </p:nvSpPr>
        <p:spPr>
          <a:xfrm>
            <a:off x="7124389" y="4578148"/>
            <a:ext cx="1465993" cy="901003"/>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Creative &amp; business topics</a:t>
            </a:r>
            <a:endParaRPr lang="en-US" dirty="0"/>
          </a:p>
        </p:txBody>
      </p:sp>
      <p:sp>
        <p:nvSpPr>
          <p:cNvPr id="27" name="Object 26"/>
          <p:cNvSpPr/>
          <p:nvPr/>
        </p:nvSpPr>
        <p:spPr>
          <a:xfrm>
            <a:off x="8685609" y="1628368"/>
            <a:ext cx="1465993" cy="1147775"/>
          </a:xfrm>
          <a:prstGeom prst="rect">
            <a:avLst/>
          </a:prstGeom>
          <a:noFill/>
        </p:spPr>
        <p:txBody>
          <a:bodyPr wrap="square" rtlCol="0" anchor="ctr">
            <a:normAutofit fontScale="85000" lnSpcReduction="20000"/>
          </a:bodyPr>
          <a:lstStyle/>
          <a:p>
            <a:pPr algn="ctr">
              <a:buNone/>
            </a:pPr>
            <a:r>
              <a:rPr lang="en-US" sz="2000" b="1" dirty="0">
                <a:solidFill>
                  <a:srgbClr val="080B12"/>
                </a:solidFill>
                <a:latin typeface="Space Mono Regular" pitchFamily="34" charset="0"/>
                <a:ea typeface="Space Mono Regular" pitchFamily="34" charset="-122"/>
                <a:cs typeface="Space Mono Regular" pitchFamily="34" charset="-120"/>
              </a:rPr>
              <a:t>Net Impact</a:t>
            </a:r>
            <a:endParaRPr lang="en-US" dirty="0"/>
          </a:p>
        </p:txBody>
      </p:sp>
      <p:sp>
        <p:nvSpPr>
          <p:cNvPr id="28" name="Object 27"/>
          <p:cNvSpPr/>
          <p:nvPr/>
        </p:nvSpPr>
        <p:spPr>
          <a:xfrm>
            <a:off x="8685609" y="2776142"/>
            <a:ext cx="1465993" cy="901003"/>
          </a:xfrm>
          <a:prstGeom prst="rect">
            <a:avLst/>
          </a:prstGeom>
          <a:noFill/>
        </p:spPr>
        <p:txBody>
          <a:bodyPr wrap="square" rtlCol="0" anchor="ctr">
            <a:normAutofit fontScale="85000" lnSpcReduction="20000"/>
          </a:bodyPr>
          <a:lstStyle/>
          <a:p>
            <a:pPr algn="ctr">
              <a:buNone/>
            </a:pPr>
            <a:r>
              <a:rPr lang="en-US" sz="1800" dirty="0">
                <a:solidFill>
                  <a:srgbClr val="000000"/>
                </a:solidFill>
                <a:latin typeface="Space Mono Regular" pitchFamily="34" charset="0"/>
                <a:ea typeface="Space Mono Regular" pitchFamily="34" charset="-122"/>
                <a:cs typeface="Space Mono Regular" pitchFamily="34" charset="-120"/>
              </a:rPr>
              <a:t>$25/year for students, $110/year for professionals</a:t>
            </a:r>
            <a:endParaRPr lang="en-US" dirty="0"/>
          </a:p>
        </p:txBody>
      </p:sp>
      <p:sp>
        <p:nvSpPr>
          <p:cNvPr id="29" name="Object 28"/>
          <p:cNvSpPr/>
          <p:nvPr/>
        </p:nvSpPr>
        <p:spPr>
          <a:xfrm>
            <a:off x="8685609" y="3677145"/>
            <a:ext cx="1465993" cy="901003"/>
          </a:xfrm>
          <a:prstGeom prst="rect">
            <a:avLst/>
          </a:prstGeom>
          <a:noFill/>
        </p:spPr>
        <p:txBody>
          <a:bodyPr wrap="square" rtlCol="0" anchor="ctr">
            <a:normAutofit fontScale="85000" lnSpcReduction="20000"/>
          </a:bodyPr>
          <a:lstStyle/>
          <a:p>
            <a:pPr algn="ctr">
              <a:buNone/>
            </a:pPr>
            <a:r>
              <a:rPr lang="en-US" sz="1900" dirty="0">
                <a:solidFill>
                  <a:srgbClr val="000000"/>
                </a:solidFill>
                <a:latin typeface="Space Mono Regular" pitchFamily="34" charset="0"/>
                <a:ea typeface="Space Mono Regular" pitchFamily="34" charset="-122"/>
                <a:cs typeface="Space Mono Regular" pitchFamily="34" charset="-120"/>
              </a:rPr>
              <a:t>Students &amp; professionals</a:t>
            </a:r>
            <a:endParaRPr lang="en-US" dirty="0"/>
          </a:p>
        </p:txBody>
      </p:sp>
      <p:sp>
        <p:nvSpPr>
          <p:cNvPr id="30" name="Object 29"/>
          <p:cNvSpPr/>
          <p:nvPr/>
        </p:nvSpPr>
        <p:spPr>
          <a:xfrm>
            <a:off x="8685609" y="4578148"/>
            <a:ext cx="1465993" cy="901003"/>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Social impact topics &amp; skills</a:t>
            </a:r>
            <a:endParaRPr lang="en-US" dirty="0"/>
          </a:p>
        </p:txBody>
      </p:sp>
      <p:sp>
        <p:nvSpPr>
          <p:cNvPr id="31" name="Object 30"/>
          <p:cNvSpPr/>
          <p:nvPr/>
        </p:nvSpPr>
        <p:spPr>
          <a:xfrm>
            <a:off x="10246828" y="1628368"/>
            <a:ext cx="1465993" cy="1147775"/>
          </a:xfrm>
          <a:prstGeom prst="rect">
            <a:avLst/>
          </a:prstGeom>
          <a:noFill/>
        </p:spPr>
        <p:txBody>
          <a:bodyPr wrap="square" rtlCol="0" anchor="ctr">
            <a:normAutofit fontScale="85000" lnSpcReduction="20000"/>
          </a:bodyPr>
          <a:lstStyle/>
          <a:p>
            <a:pPr algn="ctr">
              <a:buNone/>
            </a:pPr>
            <a:r>
              <a:rPr lang="en-US" sz="2000" b="1" dirty="0">
                <a:solidFill>
                  <a:srgbClr val="080B12"/>
                </a:solidFill>
                <a:latin typeface="Space Mono Regular" pitchFamily="34" charset="0"/>
                <a:ea typeface="Space Mono Regular" pitchFamily="34" charset="-122"/>
                <a:cs typeface="Space Mono Regular" pitchFamily="34" charset="-120"/>
              </a:rPr>
              <a:t>Peace First</a:t>
            </a:r>
            <a:endParaRPr lang="en-US" dirty="0"/>
          </a:p>
        </p:txBody>
      </p:sp>
      <p:sp>
        <p:nvSpPr>
          <p:cNvPr id="32" name="Object 31"/>
          <p:cNvSpPr/>
          <p:nvPr/>
        </p:nvSpPr>
        <p:spPr>
          <a:xfrm>
            <a:off x="10246828" y="2776142"/>
            <a:ext cx="1465993" cy="901003"/>
          </a:xfrm>
          <a:prstGeom prst="rect">
            <a:avLst/>
          </a:prstGeom>
          <a:noFill/>
        </p:spPr>
        <p:txBody>
          <a:bodyPr wrap="square" rtlCol="0" anchor="ctr">
            <a:normAutofit fontScale="85000" lnSpcReduction="20000"/>
          </a:bodyPr>
          <a:lstStyle/>
          <a:p>
            <a:pPr algn="ctr">
              <a:buNone/>
            </a:pPr>
            <a:r>
              <a:rPr lang="en-US" sz="2000" dirty="0">
                <a:solidFill>
                  <a:srgbClr val="000000"/>
                </a:solidFill>
                <a:latin typeface="Space Mono Regular" pitchFamily="34" charset="0"/>
                <a:ea typeface="Space Mono Regular" pitchFamily="34" charset="-122"/>
                <a:cs typeface="Space Mono Regular" pitchFamily="34" charset="-120"/>
              </a:rPr>
              <a:t>$0</a:t>
            </a:r>
            <a:endParaRPr lang="en-US" dirty="0"/>
          </a:p>
        </p:txBody>
      </p:sp>
      <p:sp>
        <p:nvSpPr>
          <p:cNvPr id="33" name="Object 32"/>
          <p:cNvSpPr/>
          <p:nvPr/>
        </p:nvSpPr>
        <p:spPr>
          <a:xfrm>
            <a:off x="10246828" y="3677145"/>
            <a:ext cx="1465993" cy="901003"/>
          </a:xfrm>
          <a:prstGeom prst="rect">
            <a:avLst/>
          </a:prstGeom>
          <a:noFill/>
        </p:spPr>
        <p:txBody>
          <a:bodyPr wrap="square" rtlCol="0" anchor="ctr">
            <a:normAutofit fontScale="85000" lnSpcReduction="20000"/>
          </a:bodyPr>
          <a:lstStyle/>
          <a:p>
            <a:pPr algn="ctr">
              <a:buNone/>
            </a:pPr>
            <a:r>
              <a:rPr lang="en-US" sz="1900" dirty="0">
                <a:solidFill>
                  <a:srgbClr val="000000"/>
                </a:solidFill>
                <a:latin typeface="Space Mono Regular" pitchFamily="34" charset="0"/>
                <a:ea typeface="Space Mono Regular" pitchFamily="34" charset="-122"/>
                <a:cs typeface="Space Mono Regular" pitchFamily="34" charset="-120"/>
              </a:rPr>
              <a:t>Individuals &amp; organizations </a:t>
            </a:r>
            <a:endParaRPr lang="en-US" dirty="0"/>
          </a:p>
        </p:txBody>
      </p:sp>
      <p:sp>
        <p:nvSpPr>
          <p:cNvPr id="34" name="Object 33"/>
          <p:cNvSpPr/>
          <p:nvPr/>
        </p:nvSpPr>
        <p:spPr>
          <a:xfrm>
            <a:off x="10246828" y="4578148"/>
            <a:ext cx="1465993" cy="901003"/>
          </a:xfrm>
          <a:prstGeom prst="rect">
            <a:avLst/>
          </a:prstGeom>
          <a:noFill/>
        </p:spPr>
        <p:txBody>
          <a:bodyPr wrap="square" rtlCol="0" anchor="ctr">
            <a:normAutofit fontScale="85000" lnSpcReduction="20000"/>
          </a:bodyPr>
          <a:lstStyle/>
          <a:p>
            <a:pPr algn="ctr">
              <a:buNone/>
            </a:pPr>
            <a:r>
              <a:rPr lang="en-US" sz="1900" dirty="0">
                <a:solidFill>
                  <a:srgbClr val="000000"/>
                </a:solidFill>
                <a:latin typeface="Space Mono Regular" pitchFamily="34" charset="0"/>
                <a:ea typeface="Space Mono Regular" pitchFamily="34" charset="-122"/>
                <a:cs typeface="Space Mono Regular" pitchFamily="34" charset="-120"/>
              </a:rPr>
              <a:t>Peacebuilding &amp; social justice </a:t>
            </a:r>
            <a:endParaRPr lang="en-US" dirty="0"/>
          </a:p>
        </p:txBody>
      </p:sp>
      <p:sp>
        <p:nvSpPr>
          <p:cNvPr id="35" name="Object 34"/>
          <p:cNvSpPr/>
          <p:nvPr/>
        </p:nvSpPr>
        <p:spPr>
          <a:xfrm>
            <a:off x="2369423" y="5636163"/>
            <a:ext cx="1527778" cy="972058"/>
          </a:xfrm>
          <a:prstGeom prst="rect">
            <a:avLst/>
          </a:prstGeom>
          <a:solidFill>
            <a:srgbClr val="48B358"/>
          </a:solidFill>
        </p:spPr>
      </p:sp>
      <p:pic>
        <p:nvPicPr>
          <p:cNvPr id="36" name="Object 35"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96425" y="5944320"/>
            <a:ext cx="457086" cy="399950"/>
          </a:xfrm>
          <a:prstGeom prst="rect">
            <a:avLst/>
          </a:prstGeom>
        </p:spPr>
      </p:pic>
      <p:sp>
        <p:nvSpPr>
          <p:cNvPr id="37" name="Object 36"/>
          <p:cNvSpPr/>
          <p:nvPr/>
        </p:nvSpPr>
        <p:spPr>
          <a:xfrm>
            <a:off x="4011473" y="5488674"/>
            <a:ext cx="1446948" cy="881958"/>
          </a:xfrm>
          <a:prstGeom prst="rect">
            <a:avLst/>
          </a:prstGeom>
          <a:solidFill>
            <a:srgbClr val="FFFFFF"/>
          </a:solidFill>
        </p:spPr>
      </p:sp>
      <p:pic>
        <p:nvPicPr>
          <p:cNvPr id="38" name="Object 37"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19981" y="5768281"/>
            <a:ext cx="418995" cy="361860"/>
          </a:xfrm>
          <a:prstGeom prst="rect">
            <a:avLst/>
          </a:prstGeom>
        </p:spPr>
      </p:pic>
      <p:sp>
        <p:nvSpPr>
          <p:cNvPr id="39" name="Object 38"/>
          <p:cNvSpPr/>
          <p:nvPr/>
        </p:nvSpPr>
        <p:spPr>
          <a:xfrm>
            <a:off x="5572692" y="5488674"/>
            <a:ext cx="1446948" cy="881958"/>
          </a:xfrm>
          <a:prstGeom prst="rect">
            <a:avLst/>
          </a:prstGeom>
          <a:solidFill>
            <a:srgbClr val="FFFFFF"/>
          </a:solidFill>
        </p:spPr>
      </p:sp>
      <p:pic>
        <p:nvPicPr>
          <p:cNvPr id="40" name="Object 39"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081244" y="5768281"/>
            <a:ext cx="418995" cy="361860"/>
          </a:xfrm>
          <a:prstGeom prst="rect">
            <a:avLst/>
          </a:prstGeom>
        </p:spPr>
      </p:pic>
      <p:sp>
        <p:nvSpPr>
          <p:cNvPr id="41" name="Object 40"/>
          <p:cNvSpPr/>
          <p:nvPr/>
        </p:nvSpPr>
        <p:spPr>
          <a:xfrm>
            <a:off x="7133912" y="5488674"/>
            <a:ext cx="1446948" cy="881958"/>
          </a:xfrm>
          <a:prstGeom prst="rect">
            <a:avLst/>
          </a:prstGeom>
          <a:solidFill>
            <a:srgbClr val="FFFFFF"/>
          </a:solidFill>
        </p:spPr>
      </p:sp>
      <p:pic>
        <p:nvPicPr>
          <p:cNvPr id="42" name="Object 41"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682860" y="5755202"/>
            <a:ext cx="352337" cy="352337"/>
          </a:xfrm>
          <a:prstGeom prst="rect">
            <a:avLst/>
          </a:prstGeom>
        </p:spPr>
      </p:pic>
      <p:sp>
        <p:nvSpPr>
          <p:cNvPr id="43" name="Object 42"/>
          <p:cNvSpPr/>
          <p:nvPr/>
        </p:nvSpPr>
        <p:spPr>
          <a:xfrm>
            <a:off x="8695131" y="5488674"/>
            <a:ext cx="1446948" cy="881958"/>
          </a:xfrm>
          <a:prstGeom prst="rect">
            <a:avLst/>
          </a:prstGeom>
          <a:solidFill>
            <a:srgbClr val="FFFFFF"/>
          </a:solidFill>
        </p:spPr>
      </p:sp>
      <p:pic>
        <p:nvPicPr>
          <p:cNvPr id="44" name="Object 43"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244124" y="5755202"/>
            <a:ext cx="352337" cy="352337"/>
          </a:xfrm>
          <a:prstGeom prst="rect">
            <a:avLst/>
          </a:prstGeom>
        </p:spPr>
      </p:pic>
      <p:sp>
        <p:nvSpPr>
          <p:cNvPr id="45" name="Object 44"/>
          <p:cNvSpPr/>
          <p:nvPr/>
        </p:nvSpPr>
        <p:spPr>
          <a:xfrm>
            <a:off x="10256351" y="5488674"/>
            <a:ext cx="1446948" cy="881958"/>
          </a:xfrm>
          <a:prstGeom prst="rect">
            <a:avLst/>
          </a:prstGeom>
          <a:solidFill>
            <a:srgbClr val="FFFFFF"/>
          </a:solidFill>
        </p:spPr>
      </p:sp>
      <p:pic>
        <p:nvPicPr>
          <p:cNvPr id="46" name="Object 45"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64886" y="5768281"/>
            <a:ext cx="418995" cy="361860"/>
          </a:xfrm>
          <a:prstGeom prst="rect">
            <a:avLst/>
          </a:prstGeom>
        </p:spPr>
      </p:pic>
      <p:sp>
        <p:nvSpPr>
          <p:cNvPr id="47" name="Object 46"/>
          <p:cNvSpPr/>
          <p:nvPr/>
        </p:nvSpPr>
        <p:spPr>
          <a:xfrm>
            <a:off x="-476131" y="6525523"/>
            <a:ext cx="12188952" cy="170589"/>
          </a:xfrm>
          <a:prstGeom prst="rect">
            <a:avLst/>
          </a:prstGeom>
          <a:noFill/>
        </p:spPr>
        <p:txBody>
          <a:bodyPr wrap="square" lIns="0" tIns="0" rIns="0" bIns="0" rtlCol="0" anchor="t"/>
          <a:lstStyle/>
          <a:p>
            <a:pPr algn="r">
              <a:lnSpc>
                <a:spcPts val="1344"/>
              </a:lnSpc>
              <a:buNone/>
            </a:pPr>
            <a:r>
              <a:rPr lang="en-US" sz="960" dirty="0">
                <a:solidFill>
                  <a:srgbClr val="000000">
                    <a:alpha val="80000"/>
                  </a:srgbClr>
                </a:solidFill>
                <a:latin typeface="Space Mono" pitchFamily="34" charset="0"/>
                <a:ea typeface="Space Mono" pitchFamily="34" charset="-122"/>
                <a:cs typeface="Space Mono" pitchFamily="34" charset="-120"/>
              </a:rPr>
              <a:t>*Data from Udemy, Coursera, Skillshare, Net Impact, and Peace First websites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88952" cy="85704"/>
          </a:xfrm>
          <a:prstGeom prst="rect">
            <a:avLst/>
          </a:prstGeom>
        </p:spPr>
      </p:pic>
      <p:sp>
        <p:nvSpPr>
          <p:cNvPr id="3" name="Object 2"/>
          <p:cNvSpPr/>
          <p:nvPr/>
        </p:nvSpPr>
        <p:spPr>
          <a:xfrm>
            <a:off x="0" y="0"/>
            <a:ext cx="12188951" cy="1342689"/>
          </a:xfrm>
          <a:prstGeom prst="rect">
            <a:avLst/>
          </a:prstGeom>
          <a:solidFill>
            <a:srgbClr val="13643E"/>
          </a:solidFill>
        </p:spPr>
      </p:sp>
      <p:sp>
        <p:nvSpPr>
          <p:cNvPr id="4" name="Object 3"/>
          <p:cNvSpPr/>
          <p:nvPr/>
        </p:nvSpPr>
        <p:spPr>
          <a:xfrm>
            <a:off x="0" y="387972"/>
            <a:ext cx="12188952" cy="578053"/>
          </a:xfrm>
          <a:prstGeom prst="rect">
            <a:avLst/>
          </a:prstGeom>
          <a:noFill/>
        </p:spPr>
        <p:txBody>
          <a:bodyPr wrap="square" lIns="0" tIns="0" rIns="0" bIns="0" rtlCol="0" anchor="t"/>
          <a:lstStyle/>
          <a:p>
            <a:pPr algn="ctr">
              <a:lnSpc>
                <a:spcPts val="4553"/>
              </a:lnSpc>
              <a:buNone/>
            </a:pPr>
            <a:r>
              <a:rPr lang="en-US" sz="4275" b="1" kern="0" spc="43" dirty="0">
                <a:solidFill>
                  <a:srgbClr val="FFFFFF"/>
                </a:solidFill>
                <a:latin typeface="Poppins" pitchFamily="34" charset="0"/>
                <a:ea typeface="Poppins" pitchFamily="34" charset="-122"/>
                <a:cs typeface="Poppins" pitchFamily="34" charset="-120"/>
              </a:rPr>
              <a:t>The Team</a:t>
            </a:r>
            <a:endParaRPr lang="en-US" dirty="0"/>
          </a:p>
        </p:txBody>
      </p:sp>
      <p:pic>
        <p:nvPicPr>
          <p:cNvPr id="5" name="Object 4" descr="preencoded.png"/>
          <p:cNvPicPr>
            <a:picLocks noChangeAspect="1"/>
          </p:cNvPicPr>
          <p:nvPr/>
        </p:nvPicPr>
        <p:blipFill>
          <a:blip r:embed="rId5"/>
          <a:srcRect l="5725" t="19311" r="37881" b="38369"/>
          <a:stretch/>
        </p:blipFill>
        <p:spPr>
          <a:xfrm>
            <a:off x="476131" y="2614673"/>
            <a:ext cx="1190327" cy="1190327"/>
          </a:xfrm>
          <a:prstGeom prst="ellipse">
            <a:avLst/>
          </a:prstGeom>
        </p:spPr>
      </p:pic>
      <p:sp>
        <p:nvSpPr>
          <p:cNvPr id="6" name="Object 5"/>
          <p:cNvSpPr/>
          <p:nvPr/>
        </p:nvSpPr>
        <p:spPr>
          <a:xfrm>
            <a:off x="476131" y="2614673"/>
            <a:ext cx="1190327" cy="1190327"/>
          </a:xfrm>
          <a:prstGeom prst="ellipse">
            <a:avLst/>
          </a:prstGeom>
          <a:noFill/>
          <a:ln w="25400">
            <a:solidFill>
              <a:srgbClr val="13643E"/>
            </a:solidFill>
            <a:prstDash val="solid"/>
            <a:miter lim="800000"/>
          </a:ln>
        </p:spPr>
      </p:sp>
      <p:sp>
        <p:nvSpPr>
          <p:cNvPr id="7" name="Object 6"/>
          <p:cNvSpPr/>
          <p:nvPr/>
        </p:nvSpPr>
        <p:spPr>
          <a:xfrm>
            <a:off x="1856911" y="2726341"/>
            <a:ext cx="2252099" cy="621946"/>
          </a:xfrm>
          <a:prstGeom prst="rect">
            <a:avLst/>
          </a:prstGeom>
          <a:noFill/>
        </p:spPr>
        <p:txBody>
          <a:bodyPr wrap="square" lIns="0" tIns="0" rIns="0" bIns="0" rtlCol="0" anchor="t"/>
          <a:lstStyle/>
          <a:p>
            <a:pPr algn="l">
              <a:lnSpc>
                <a:spcPts val="2449"/>
              </a:lnSpc>
              <a:buNone/>
            </a:pPr>
            <a:r>
              <a:rPr lang="en-US" sz="1944" b="1" dirty="0">
                <a:solidFill>
                  <a:srgbClr val="080B12"/>
                </a:solidFill>
                <a:latin typeface="Space Mono" pitchFamily="34" charset="0"/>
                <a:ea typeface="Space Mono" pitchFamily="34" charset="-122"/>
                <a:cs typeface="Space Mono" pitchFamily="34" charset="-120"/>
              </a:rPr>
              <a:t>Christopher Andrade</a:t>
            </a:r>
            <a:endParaRPr lang="en-US" dirty="0"/>
          </a:p>
        </p:txBody>
      </p:sp>
      <p:sp>
        <p:nvSpPr>
          <p:cNvPr id="8" name="Object 7"/>
          <p:cNvSpPr/>
          <p:nvPr/>
        </p:nvSpPr>
        <p:spPr>
          <a:xfrm>
            <a:off x="1856911" y="3401256"/>
            <a:ext cx="2252099" cy="277197"/>
          </a:xfrm>
          <a:prstGeom prst="rect">
            <a:avLst/>
          </a:prstGeom>
          <a:noFill/>
        </p:spPr>
        <p:txBody>
          <a:bodyPr wrap="square" lIns="0" tIns="0" rIns="0" bIns="0" rtlCol="0" anchor="t"/>
          <a:lstStyle/>
          <a:p>
            <a:pPr algn="l">
              <a:lnSpc>
                <a:spcPts val="2184"/>
              </a:lnSpc>
              <a:spcBef>
                <a:spcPts val="409"/>
              </a:spcBef>
              <a:buNone/>
            </a:pPr>
            <a:r>
              <a:rPr lang="en-US" sz="1560" dirty="0">
                <a:solidFill>
                  <a:srgbClr val="000000">
                    <a:alpha val="80000"/>
                  </a:srgbClr>
                </a:solidFill>
                <a:latin typeface="Space Mono" pitchFamily="34" charset="0"/>
                <a:ea typeface="Space Mono" pitchFamily="34" charset="-122"/>
                <a:cs typeface="Space Mono" pitchFamily="34" charset="-120"/>
              </a:rPr>
              <a:t>Founder and CEO</a:t>
            </a:r>
            <a:endParaRPr lang="en-US" dirty="0"/>
          </a:p>
        </p:txBody>
      </p:sp>
      <p:pic>
        <p:nvPicPr>
          <p:cNvPr id="9" name="Object 8" descr="preencoded.png"/>
          <p:cNvPicPr>
            <a:picLocks noChangeAspect="1"/>
          </p:cNvPicPr>
          <p:nvPr/>
        </p:nvPicPr>
        <p:blipFill>
          <a:blip r:embed="rId6"/>
          <a:srcRect l="-716" t="2340" r="-716" b="21718"/>
          <a:stretch/>
        </p:blipFill>
        <p:spPr>
          <a:xfrm>
            <a:off x="4380405" y="2614673"/>
            <a:ext cx="1190327" cy="1190327"/>
          </a:xfrm>
          <a:prstGeom prst="ellipse">
            <a:avLst/>
          </a:prstGeom>
        </p:spPr>
      </p:pic>
      <p:sp>
        <p:nvSpPr>
          <p:cNvPr id="10" name="Object 9"/>
          <p:cNvSpPr/>
          <p:nvPr/>
        </p:nvSpPr>
        <p:spPr>
          <a:xfrm>
            <a:off x="4380405" y="2614673"/>
            <a:ext cx="1190327" cy="1190327"/>
          </a:xfrm>
          <a:prstGeom prst="ellipse">
            <a:avLst/>
          </a:prstGeom>
          <a:noFill/>
          <a:ln w="25400">
            <a:solidFill>
              <a:srgbClr val="13643E"/>
            </a:solidFill>
            <a:prstDash val="solid"/>
            <a:miter lim="800000"/>
          </a:ln>
        </p:spPr>
      </p:sp>
      <p:sp>
        <p:nvSpPr>
          <p:cNvPr id="11" name="Object 10"/>
          <p:cNvSpPr/>
          <p:nvPr/>
        </p:nvSpPr>
        <p:spPr>
          <a:xfrm>
            <a:off x="5761184" y="2588263"/>
            <a:ext cx="2252099" cy="621946"/>
          </a:xfrm>
          <a:prstGeom prst="rect">
            <a:avLst/>
          </a:prstGeom>
          <a:noFill/>
        </p:spPr>
        <p:txBody>
          <a:bodyPr wrap="square" lIns="0" tIns="0" rIns="0" bIns="0" rtlCol="0" anchor="t"/>
          <a:lstStyle/>
          <a:p>
            <a:pPr algn="l">
              <a:lnSpc>
                <a:spcPts val="2449"/>
              </a:lnSpc>
              <a:buNone/>
            </a:pPr>
            <a:r>
              <a:rPr lang="en-US" sz="1944" b="1" dirty="0">
                <a:solidFill>
                  <a:srgbClr val="080B12"/>
                </a:solidFill>
                <a:latin typeface="Space Mono" pitchFamily="34" charset="0"/>
                <a:ea typeface="Space Mono" pitchFamily="34" charset="-122"/>
                <a:cs typeface="Space Mono" pitchFamily="34" charset="-120"/>
              </a:rPr>
              <a:t>Shweta Deshpande</a:t>
            </a:r>
            <a:endParaRPr lang="en-US" dirty="0"/>
          </a:p>
        </p:txBody>
      </p:sp>
      <p:sp>
        <p:nvSpPr>
          <p:cNvPr id="12" name="Object 11"/>
          <p:cNvSpPr/>
          <p:nvPr/>
        </p:nvSpPr>
        <p:spPr>
          <a:xfrm>
            <a:off x="5761184" y="3263178"/>
            <a:ext cx="2252099" cy="554395"/>
          </a:xfrm>
          <a:prstGeom prst="rect">
            <a:avLst/>
          </a:prstGeom>
          <a:noFill/>
        </p:spPr>
        <p:txBody>
          <a:bodyPr wrap="square" lIns="0" tIns="0" rIns="0" bIns="0" rtlCol="0" anchor="t"/>
          <a:lstStyle/>
          <a:p>
            <a:pPr algn="l">
              <a:lnSpc>
                <a:spcPts val="2184"/>
              </a:lnSpc>
              <a:spcBef>
                <a:spcPts val="409"/>
              </a:spcBef>
              <a:buNone/>
            </a:pPr>
            <a:r>
              <a:rPr lang="en-US" sz="1560" dirty="0">
                <a:solidFill>
                  <a:srgbClr val="000000"/>
                </a:solidFill>
                <a:latin typeface="Space Mono" pitchFamily="34" charset="0"/>
                <a:ea typeface="Space Mono" pitchFamily="34" charset="-122"/>
                <a:cs typeface="Space Mono" pitchFamily="34" charset="-120"/>
              </a:rPr>
              <a:t>Chief Financial Officer</a:t>
            </a:r>
            <a:endParaRPr lang="en-US" dirty="0"/>
          </a:p>
        </p:txBody>
      </p:sp>
      <p:pic>
        <p:nvPicPr>
          <p:cNvPr id="13" name="Object 12" descr="preencoded.png"/>
          <p:cNvPicPr>
            <a:picLocks noChangeAspect="1"/>
          </p:cNvPicPr>
          <p:nvPr/>
        </p:nvPicPr>
        <p:blipFill>
          <a:blip r:embed="rId7"/>
          <a:srcRect b="21484"/>
          <a:stretch/>
        </p:blipFill>
        <p:spPr>
          <a:xfrm>
            <a:off x="8284678" y="2614673"/>
            <a:ext cx="1190327" cy="1190327"/>
          </a:xfrm>
          <a:prstGeom prst="ellipse">
            <a:avLst/>
          </a:prstGeom>
        </p:spPr>
      </p:pic>
      <p:sp>
        <p:nvSpPr>
          <p:cNvPr id="14" name="Object 13"/>
          <p:cNvSpPr/>
          <p:nvPr/>
        </p:nvSpPr>
        <p:spPr>
          <a:xfrm>
            <a:off x="8284678" y="2614673"/>
            <a:ext cx="1190327" cy="1190327"/>
          </a:xfrm>
          <a:prstGeom prst="ellipse">
            <a:avLst/>
          </a:prstGeom>
          <a:noFill/>
          <a:ln w="25400">
            <a:solidFill>
              <a:srgbClr val="13643E"/>
            </a:solidFill>
            <a:prstDash val="solid"/>
            <a:miter lim="800000"/>
          </a:ln>
        </p:spPr>
      </p:sp>
      <p:sp>
        <p:nvSpPr>
          <p:cNvPr id="15" name="Object 14"/>
          <p:cNvSpPr/>
          <p:nvPr/>
        </p:nvSpPr>
        <p:spPr>
          <a:xfrm>
            <a:off x="9665458" y="2745386"/>
            <a:ext cx="2252099" cy="310973"/>
          </a:xfrm>
          <a:prstGeom prst="rect">
            <a:avLst/>
          </a:prstGeom>
          <a:noFill/>
        </p:spPr>
        <p:txBody>
          <a:bodyPr wrap="square" lIns="0" tIns="0" rIns="0" bIns="0" rtlCol="0" anchor="t"/>
          <a:lstStyle/>
          <a:p>
            <a:pPr algn="l">
              <a:lnSpc>
                <a:spcPts val="2449"/>
              </a:lnSpc>
              <a:buNone/>
            </a:pPr>
            <a:r>
              <a:rPr lang="en-US" sz="1944" b="1" dirty="0">
                <a:solidFill>
                  <a:srgbClr val="080B12"/>
                </a:solidFill>
                <a:latin typeface="Space Mono" pitchFamily="34" charset="0"/>
                <a:ea typeface="Space Mono" pitchFamily="34" charset="-122"/>
                <a:cs typeface="Space Mono" pitchFamily="34" charset="-120"/>
              </a:rPr>
              <a:t>Quyên Vuong</a:t>
            </a:r>
            <a:endParaRPr lang="en-US" dirty="0"/>
          </a:p>
        </p:txBody>
      </p:sp>
      <p:sp>
        <p:nvSpPr>
          <p:cNvPr id="16" name="Object 15"/>
          <p:cNvSpPr/>
          <p:nvPr/>
        </p:nvSpPr>
        <p:spPr>
          <a:xfrm>
            <a:off x="9665458" y="3109328"/>
            <a:ext cx="2252099" cy="554395"/>
          </a:xfrm>
          <a:prstGeom prst="rect">
            <a:avLst/>
          </a:prstGeom>
          <a:noFill/>
        </p:spPr>
        <p:txBody>
          <a:bodyPr wrap="square" lIns="0" tIns="0" rIns="0" bIns="0" rtlCol="0" anchor="t"/>
          <a:lstStyle/>
          <a:p>
            <a:pPr algn="l">
              <a:lnSpc>
                <a:spcPts val="2184"/>
              </a:lnSpc>
              <a:spcBef>
                <a:spcPts val="409"/>
              </a:spcBef>
              <a:buNone/>
            </a:pPr>
            <a:r>
              <a:rPr lang="en-US" sz="1560" dirty="0">
                <a:solidFill>
                  <a:srgbClr val="000000"/>
                </a:solidFill>
                <a:latin typeface="Space Mono" pitchFamily="34" charset="0"/>
                <a:ea typeface="Space Mono" pitchFamily="34" charset="-122"/>
                <a:cs typeface="Space Mono" pitchFamily="34" charset="-120"/>
              </a:rPr>
              <a:t>Chief Operating Officer</a:t>
            </a:r>
            <a:endParaRPr lang="en-US" dirty="0"/>
          </a:p>
        </p:txBody>
      </p:sp>
      <p:pic>
        <p:nvPicPr>
          <p:cNvPr id="17" name="Object 16" descr="preencoded.png"/>
          <p:cNvPicPr>
            <a:picLocks noChangeAspect="1"/>
          </p:cNvPicPr>
          <p:nvPr/>
        </p:nvPicPr>
        <p:blipFill>
          <a:blip r:embed="rId8"/>
          <a:srcRect l="25864" t="13466" r="28067" b="51983"/>
          <a:stretch/>
        </p:blipFill>
        <p:spPr>
          <a:xfrm>
            <a:off x="2428268" y="4281131"/>
            <a:ext cx="1190327" cy="1190327"/>
          </a:xfrm>
          <a:prstGeom prst="ellipse">
            <a:avLst/>
          </a:prstGeom>
        </p:spPr>
      </p:pic>
      <p:sp>
        <p:nvSpPr>
          <p:cNvPr id="18" name="Object 17"/>
          <p:cNvSpPr/>
          <p:nvPr/>
        </p:nvSpPr>
        <p:spPr>
          <a:xfrm>
            <a:off x="2428268" y="4281131"/>
            <a:ext cx="1190327" cy="1190327"/>
          </a:xfrm>
          <a:prstGeom prst="ellipse">
            <a:avLst/>
          </a:prstGeom>
          <a:noFill/>
          <a:ln w="25400">
            <a:solidFill>
              <a:srgbClr val="13643E"/>
            </a:solidFill>
            <a:prstDash val="solid"/>
            <a:miter lim="800000"/>
          </a:ln>
        </p:spPr>
      </p:sp>
      <p:sp>
        <p:nvSpPr>
          <p:cNvPr id="19" name="Object 18"/>
          <p:cNvSpPr/>
          <p:nvPr/>
        </p:nvSpPr>
        <p:spPr>
          <a:xfrm>
            <a:off x="3809047" y="4411844"/>
            <a:ext cx="2252099" cy="310973"/>
          </a:xfrm>
          <a:prstGeom prst="rect">
            <a:avLst/>
          </a:prstGeom>
          <a:noFill/>
        </p:spPr>
        <p:txBody>
          <a:bodyPr wrap="square" lIns="0" tIns="0" rIns="0" bIns="0" rtlCol="0" anchor="t"/>
          <a:lstStyle/>
          <a:p>
            <a:pPr algn="l">
              <a:lnSpc>
                <a:spcPts val="2449"/>
              </a:lnSpc>
              <a:buNone/>
            </a:pPr>
            <a:r>
              <a:rPr lang="en-US" sz="1944" b="1" dirty="0">
                <a:solidFill>
                  <a:srgbClr val="080B12"/>
                </a:solidFill>
                <a:latin typeface="Space Mono" pitchFamily="34" charset="0"/>
                <a:ea typeface="Space Mono" pitchFamily="34" charset="-122"/>
                <a:cs typeface="Space Mono" pitchFamily="34" charset="-120"/>
              </a:rPr>
              <a:t>Jake McGraw</a:t>
            </a:r>
            <a:endParaRPr lang="en-US" dirty="0"/>
          </a:p>
        </p:txBody>
      </p:sp>
      <p:sp>
        <p:nvSpPr>
          <p:cNvPr id="20" name="Object 19"/>
          <p:cNvSpPr/>
          <p:nvPr/>
        </p:nvSpPr>
        <p:spPr>
          <a:xfrm>
            <a:off x="3809047" y="4775787"/>
            <a:ext cx="2252099" cy="554395"/>
          </a:xfrm>
          <a:prstGeom prst="rect">
            <a:avLst/>
          </a:prstGeom>
          <a:noFill/>
        </p:spPr>
        <p:txBody>
          <a:bodyPr wrap="square" lIns="0" tIns="0" rIns="0" bIns="0" rtlCol="0" anchor="t"/>
          <a:lstStyle/>
          <a:p>
            <a:pPr algn="l">
              <a:lnSpc>
                <a:spcPts val="2184"/>
              </a:lnSpc>
              <a:spcBef>
                <a:spcPts val="409"/>
              </a:spcBef>
              <a:buNone/>
            </a:pPr>
            <a:r>
              <a:rPr lang="en-US" sz="1560" dirty="0">
                <a:solidFill>
                  <a:srgbClr val="000000"/>
                </a:solidFill>
                <a:latin typeface="Space Mono" pitchFamily="34" charset="0"/>
                <a:ea typeface="Space Mono" pitchFamily="34" charset="-122"/>
                <a:cs typeface="Space Mono" pitchFamily="34" charset="-120"/>
              </a:rPr>
              <a:t>Chief Marketing Officer</a:t>
            </a:r>
            <a:endParaRPr lang="en-US" dirty="0"/>
          </a:p>
        </p:txBody>
      </p:sp>
      <p:pic>
        <p:nvPicPr>
          <p:cNvPr id="21" name="Object 20" descr="preencoded.png"/>
          <p:cNvPicPr>
            <a:picLocks noChangeAspect="1"/>
          </p:cNvPicPr>
          <p:nvPr/>
        </p:nvPicPr>
        <p:blipFill>
          <a:blip r:embed="rId9"/>
          <a:srcRect l="23956" t="6273" r="23956" b="59005"/>
          <a:stretch/>
        </p:blipFill>
        <p:spPr>
          <a:xfrm>
            <a:off x="6332541" y="4281131"/>
            <a:ext cx="1190327" cy="1190327"/>
          </a:xfrm>
          <a:prstGeom prst="ellipse">
            <a:avLst/>
          </a:prstGeom>
        </p:spPr>
      </p:pic>
      <p:sp>
        <p:nvSpPr>
          <p:cNvPr id="22" name="Object 21"/>
          <p:cNvSpPr/>
          <p:nvPr/>
        </p:nvSpPr>
        <p:spPr>
          <a:xfrm>
            <a:off x="6332541" y="4281131"/>
            <a:ext cx="1190327" cy="1190327"/>
          </a:xfrm>
          <a:prstGeom prst="ellipse">
            <a:avLst/>
          </a:prstGeom>
          <a:noFill/>
          <a:ln w="25400">
            <a:solidFill>
              <a:srgbClr val="13643E"/>
            </a:solidFill>
            <a:prstDash val="solid"/>
            <a:miter lim="800000"/>
          </a:ln>
        </p:spPr>
      </p:sp>
      <p:sp>
        <p:nvSpPr>
          <p:cNvPr id="23" name="Object 22"/>
          <p:cNvSpPr/>
          <p:nvPr/>
        </p:nvSpPr>
        <p:spPr>
          <a:xfrm>
            <a:off x="7713321" y="4411844"/>
            <a:ext cx="2252099" cy="310973"/>
          </a:xfrm>
          <a:prstGeom prst="rect">
            <a:avLst/>
          </a:prstGeom>
          <a:noFill/>
        </p:spPr>
        <p:txBody>
          <a:bodyPr wrap="square" lIns="0" tIns="0" rIns="0" bIns="0" rtlCol="0" anchor="t"/>
          <a:lstStyle/>
          <a:p>
            <a:pPr algn="l">
              <a:lnSpc>
                <a:spcPts val="2449"/>
              </a:lnSpc>
              <a:buNone/>
            </a:pPr>
            <a:r>
              <a:rPr lang="en-US" sz="1944" b="1" dirty="0">
                <a:solidFill>
                  <a:srgbClr val="080B12"/>
                </a:solidFill>
                <a:latin typeface="Space Mono" pitchFamily="34" charset="0"/>
                <a:ea typeface="Space Mono" pitchFamily="34" charset="-122"/>
                <a:cs typeface="Space Mono" pitchFamily="34" charset="-120"/>
              </a:rPr>
              <a:t>Daniel Zellis</a:t>
            </a:r>
            <a:endParaRPr lang="en-US" dirty="0"/>
          </a:p>
        </p:txBody>
      </p:sp>
      <p:sp>
        <p:nvSpPr>
          <p:cNvPr id="24" name="Object 23"/>
          <p:cNvSpPr/>
          <p:nvPr/>
        </p:nvSpPr>
        <p:spPr>
          <a:xfrm>
            <a:off x="7713321" y="4775787"/>
            <a:ext cx="2252099" cy="554395"/>
          </a:xfrm>
          <a:prstGeom prst="rect">
            <a:avLst/>
          </a:prstGeom>
          <a:noFill/>
        </p:spPr>
        <p:txBody>
          <a:bodyPr wrap="square" lIns="0" tIns="0" rIns="0" bIns="0" rtlCol="0" anchor="t"/>
          <a:lstStyle/>
          <a:p>
            <a:pPr algn="l">
              <a:lnSpc>
                <a:spcPts val="2184"/>
              </a:lnSpc>
              <a:spcBef>
                <a:spcPts val="409"/>
              </a:spcBef>
              <a:buNone/>
            </a:pPr>
            <a:r>
              <a:rPr lang="en-US" sz="1560" dirty="0">
                <a:solidFill>
                  <a:srgbClr val="000000"/>
                </a:solidFill>
                <a:latin typeface="Space Mono" pitchFamily="34" charset="0"/>
                <a:ea typeface="Space Mono" pitchFamily="34" charset="-122"/>
                <a:cs typeface="Space Mono" pitchFamily="34" charset="-120"/>
              </a:rPr>
              <a:t>Chief Technology Officer</a:t>
            </a:r>
            <a:endParaRPr lang="en-US" dirty="0"/>
          </a:p>
        </p:txBody>
      </p:sp>
      <p:sp>
        <p:nvSpPr>
          <p:cNvPr id="25" name="Object 24"/>
          <p:cNvSpPr/>
          <p:nvPr/>
        </p:nvSpPr>
        <p:spPr>
          <a:xfrm>
            <a:off x="5537631" y="967996"/>
            <a:ext cx="1093694" cy="1093694"/>
          </a:xfrm>
          <a:prstGeom prst="ellipse">
            <a:avLst/>
          </a:prstGeom>
          <a:solidFill>
            <a:srgbClr val="13643E"/>
          </a:solidFill>
        </p:spPr>
      </p:sp>
      <p:pic>
        <p:nvPicPr>
          <p:cNvPr id="26" name="Object 25" descr="preencoded.png"/>
          <p:cNvPicPr>
            <a:picLocks noChangeAspect="1"/>
          </p:cNvPicPr>
          <p:nvPr/>
        </p:nvPicPr>
        <p:blipFill>
          <a:blip r:embed="rId10"/>
          <a:srcRect/>
          <a:stretch/>
        </p:blipFill>
        <p:spPr>
          <a:xfrm>
            <a:off x="5537631" y="967996"/>
            <a:ext cx="1093694" cy="1093694"/>
          </a:xfrm>
          <a:prstGeom prst="ellipse">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1604</TotalTime>
  <Words>602</Words>
  <Application>Microsoft Office PowerPoint</Application>
  <PresentationFormat>Widescreen</PresentationFormat>
  <Paragraphs>157</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Space Mono</vt:lpstr>
      <vt:lpstr>Space Mono Regular</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Beautiful.ai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Grassroot Peacebuilders</dc:title>
  <dc:subject>Grassroot Peacebuilders</dc:subject>
  <dc:creator>candrad5@jhu.edu</dc:creator>
  <cp:lastModifiedBy>Chris A</cp:lastModifiedBy>
  <cp:revision>2</cp:revision>
  <dcterms:created xsi:type="dcterms:W3CDTF">2023-06-02T17:36:14Z</dcterms:created>
  <dcterms:modified xsi:type="dcterms:W3CDTF">2023-06-05T21:57:36Z</dcterms:modified>
</cp:coreProperties>
</file>